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handoutMasterIdLst>
    <p:handoutMasterId r:id="rId34"/>
  </p:handoutMasterIdLst>
  <p:sldIdLst>
    <p:sldId id="256" r:id="rId6"/>
    <p:sldId id="676" r:id="rId7"/>
    <p:sldId id="695" r:id="rId8"/>
    <p:sldId id="640" r:id="rId9"/>
    <p:sldId id="690" r:id="rId10"/>
    <p:sldId id="708" r:id="rId11"/>
    <p:sldId id="703" r:id="rId12"/>
    <p:sldId id="706" r:id="rId13"/>
    <p:sldId id="707" r:id="rId14"/>
    <p:sldId id="709" r:id="rId15"/>
    <p:sldId id="700" r:id="rId16"/>
    <p:sldId id="685" r:id="rId17"/>
    <p:sldId id="710" r:id="rId18"/>
    <p:sldId id="711" r:id="rId19"/>
    <p:sldId id="712" r:id="rId20"/>
    <p:sldId id="713" r:id="rId21"/>
    <p:sldId id="714" r:id="rId22"/>
    <p:sldId id="715" r:id="rId23"/>
    <p:sldId id="716" r:id="rId24"/>
    <p:sldId id="718" r:id="rId25"/>
    <p:sldId id="655" r:id="rId26"/>
    <p:sldId id="616" r:id="rId27"/>
    <p:sldId id="619" r:id="rId28"/>
    <p:sldId id="717" r:id="rId29"/>
    <p:sldId id="702" r:id="rId30"/>
    <p:sldId id="632" r:id="rId31"/>
    <p:sldId id="626" r:id="rId32"/>
  </p:sldIdLst>
  <p:sldSz cx="9144000" cy="6858000" type="screen4x3"/>
  <p:notesSz cx="6797675" cy="992822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7"/>
    <a:srgbClr val="9E22EA"/>
    <a:srgbClr val="00CC66"/>
    <a:srgbClr val="00CC00"/>
    <a:srgbClr val="B1EFB8"/>
    <a:srgbClr val="EF4144"/>
    <a:srgbClr val="F67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2" autoAdjust="0"/>
    <p:restoredTop sz="86911" autoAdjust="0"/>
  </p:normalViewPr>
  <p:slideViewPr>
    <p:cSldViewPr>
      <p:cViewPr>
        <p:scale>
          <a:sx n="70" d="100"/>
          <a:sy n="70" d="100"/>
        </p:scale>
        <p:origin x="-1596"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pivotSource>
    <c:name>[Gráfico en Microsoft PowerPoint]Hoja7!Tabla dinámica2</c:name>
    <c:fmtId val="-1"/>
  </c:pivotSource>
  <c:chart>
    <c:title>
      <c:tx>
        <c:rich>
          <a:bodyPr/>
          <a:lstStyle/>
          <a:p>
            <a:pPr>
              <a:defRPr/>
            </a:pPr>
            <a:r>
              <a:rPr lang="en-US" baseline="0" dirty="0" err="1"/>
              <a:t>Motivos</a:t>
            </a:r>
            <a:r>
              <a:rPr lang="en-US" baseline="0" dirty="0"/>
              <a:t> mas </a:t>
            </a:r>
            <a:r>
              <a:rPr lang="en-US" dirty="0" err="1"/>
              <a:t>denunciados</a:t>
            </a:r>
            <a:r>
              <a:rPr lang="en-US" baseline="0" dirty="0"/>
              <a:t> a CGR</a:t>
            </a:r>
            <a:r>
              <a:rPr lang="en-US" dirty="0"/>
              <a:t> (2011)</a:t>
            </a:r>
          </a:p>
        </c:rich>
      </c:tx>
      <c:layout/>
      <c:overlay val="0"/>
    </c:title>
    <c:autoTitleDeleted val="0"/>
    <c:pivotFmts>
      <c:pivotFmt>
        <c:idx val="0"/>
        <c:marker>
          <c:symbol val="none"/>
        </c:marker>
        <c:dLbl>
          <c:idx val="0"/>
          <c:spPr/>
          <c:txPr>
            <a:bodyPr/>
            <a:lstStyle/>
            <a:p>
              <a:pPr>
                <a:defRPr/>
              </a:pPr>
              <a:endParaRPr lang="es-CL"/>
            </a:p>
          </c:txPr>
          <c:showLegendKey val="0"/>
          <c:showVal val="1"/>
          <c:showCatName val="0"/>
          <c:showSerName val="0"/>
          <c:showPercent val="0"/>
          <c:showBubbleSize val="0"/>
        </c:dLbl>
      </c:pivotFmt>
      <c:pivotFmt>
        <c:idx val="1"/>
        <c:marker>
          <c:symbol val="none"/>
        </c:marker>
        <c:dLbl>
          <c:idx val="0"/>
          <c:spPr/>
          <c:txPr>
            <a:bodyPr/>
            <a:lstStyle/>
            <a:p>
              <a:pPr>
                <a:defRPr/>
              </a:pPr>
              <a:endParaRPr lang="es-CL"/>
            </a:p>
          </c:txPr>
          <c:showLegendKey val="0"/>
          <c:showVal val="1"/>
          <c:showCatName val="0"/>
          <c:showSerName val="0"/>
          <c:showPercent val="0"/>
          <c:showBubbleSize val="0"/>
        </c:dLbl>
      </c:pivotFmt>
      <c:pivotFmt>
        <c:idx val="2"/>
        <c:marker>
          <c:symbol val="none"/>
        </c:marker>
        <c:dLbl>
          <c:idx val="0"/>
          <c:spPr/>
          <c:txPr>
            <a:bodyPr/>
            <a:lstStyle/>
            <a:p>
              <a:pPr>
                <a:defRPr/>
              </a:pPr>
              <a:endParaRPr lang="es-CL"/>
            </a:p>
          </c:txPr>
          <c:showLegendKey val="0"/>
          <c:showVal val="1"/>
          <c:showCatName val="0"/>
          <c:showSerName val="0"/>
          <c:showPercent val="0"/>
          <c:showBubbleSize val="0"/>
        </c:dLbl>
      </c:pivotFmt>
      <c:pivotFmt>
        <c:idx val="3"/>
        <c:marker>
          <c:symbol val="none"/>
        </c:marker>
        <c:dLbl>
          <c:idx val="0"/>
          <c:spPr/>
          <c:txPr>
            <a:bodyPr/>
            <a:lstStyle/>
            <a:p>
              <a:pPr>
                <a:defRPr/>
              </a:pPr>
              <a:endParaRPr lang="es-CL"/>
            </a:p>
          </c:txPr>
          <c:showLegendKey val="0"/>
          <c:showVal val="1"/>
          <c:showCatName val="0"/>
          <c:showSerName val="0"/>
          <c:showPercent val="0"/>
          <c:showBubbleSize val="0"/>
        </c:dLbl>
      </c:pivotFmt>
      <c:pivotFmt>
        <c:idx val="4"/>
        <c:marker>
          <c:symbol val="none"/>
        </c:marker>
        <c:dLbl>
          <c:idx val="0"/>
          <c:spPr/>
          <c:txPr>
            <a:bodyPr/>
            <a:lstStyle/>
            <a:p>
              <a:pPr>
                <a:defRPr/>
              </a:pPr>
              <a:endParaRPr lang="es-CL"/>
            </a:p>
          </c:txPr>
          <c:showLegendKey val="0"/>
          <c:showVal val="1"/>
          <c:showCatName val="0"/>
          <c:showSerName val="0"/>
          <c:showPercent val="0"/>
          <c:showBubbleSize val="0"/>
        </c:dLbl>
      </c:pivotFmt>
      <c:pivotFmt>
        <c:idx val="5"/>
        <c:marker>
          <c:symbol val="none"/>
        </c:marker>
        <c:dLbl>
          <c:idx val="0"/>
          <c:spPr/>
          <c:txPr>
            <a:bodyPr/>
            <a:lstStyle/>
            <a:p>
              <a:pPr>
                <a:defRPr/>
              </a:pPr>
              <a:endParaRPr lang="es-CL"/>
            </a:p>
          </c:txPr>
          <c:showLegendKey val="0"/>
          <c:showVal val="1"/>
          <c:showCatName val="0"/>
          <c:showSerName val="0"/>
          <c:showPercent val="0"/>
          <c:showBubbleSize val="0"/>
        </c:dLbl>
      </c:pivotFmt>
    </c:pivotFmts>
    <c:plotArea>
      <c:layout/>
      <c:barChart>
        <c:barDir val="col"/>
        <c:grouping val="clustered"/>
        <c:varyColors val="0"/>
        <c:ser>
          <c:idx val="0"/>
          <c:order val="0"/>
          <c:tx>
            <c:strRef>
              <c:f>Hoja7!$B$44</c:f>
              <c:strCache>
                <c:ptCount val="1"/>
                <c:pt idx="0">
                  <c:v>Total</c:v>
                </c:pt>
              </c:strCache>
            </c:strRef>
          </c:tx>
          <c:invertIfNegative val="0"/>
          <c:dLbls>
            <c:numFmt formatCode="#.000%" sourceLinked="0"/>
            <c:showLegendKey val="0"/>
            <c:showVal val="1"/>
            <c:showCatName val="0"/>
            <c:showSerName val="0"/>
            <c:showPercent val="0"/>
            <c:showBubbleSize val="0"/>
            <c:showLeaderLines val="0"/>
          </c:dLbls>
          <c:cat>
            <c:strRef>
              <c:f>Hoja7!$A$45:$A$54</c:f>
              <c:strCache>
                <c:ptCount val="9"/>
                <c:pt idx="0">
                  <c:v>ERRORES CRITERIOS DE EVALUACION (23)</c:v>
                </c:pt>
                <c:pt idx="1">
                  <c:v>VULNERACION ESTRICTA SUJECION  A LAS BASES (13)</c:v>
                </c:pt>
                <c:pt idx="2">
                  <c:v>TRATO DEFERENTE A UNO O MAS PROVEEDORES (9)</c:v>
                </c:pt>
                <c:pt idx="3">
                  <c:v>SOLICITA MARCA (7)</c:v>
                </c:pt>
                <c:pt idx="4">
                  <c:v>SOLICITUD DE OFERTA SOPORTE PAPEL (5)</c:v>
                </c:pt>
                <c:pt idx="5">
                  <c:v>SIN MECANISMO DESEMPATE (3)</c:v>
                </c:pt>
                <c:pt idx="6">
                  <c:v>PLAZOS INOPORTUNOS (2)</c:v>
                </c:pt>
                <c:pt idx="7">
                  <c:v>FALTA ESPECIFICACION DE LAS BASES (2)</c:v>
                </c:pt>
                <c:pt idx="8">
                  <c:v>CLASIFICACION ERRONEA POR UMBRAL DE COMPRA (2)</c:v>
                </c:pt>
              </c:strCache>
            </c:strRef>
          </c:cat>
          <c:val>
            <c:numRef>
              <c:f>Hoja7!$B$45:$B$54</c:f>
              <c:numCache>
                <c:formatCode>#,000%</c:formatCode>
                <c:ptCount val="9"/>
                <c:pt idx="0">
                  <c:v>0.34848484848484851</c:v>
                </c:pt>
                <c:pt idx="1">
                  <c:v>0.19696969696969696</c:v>
                </c:pt>
                <c:pt idx="2">
                  <c:v>0.13636363636363635</c:v>
                </c:pt>
                <c:pt idx="3">
                  <c:v>0.10606060606060606</c:v>
                </c:pt>
                <c:pt idx="4">
                  <c:v>7.575757575757576E-2</c:v>
                </c:pt>
                <c:pt idx="5">
                  <c:v>4.5454545454545456E-2</c:v>
                </c:pt>
                <c:pt idx="6">
                  <c:v>3.0303030303030304E-2</c:v>
                </c:pt>
                <c:pt idx="7">
                  <c:v>3.0303030303030304E-2</c:v>
                </c:pt>
                <c:pt idx="8">
                  <c:v>3.0303030303030304E-2</c:v>
                </c:pt>
              </c:numCache>
            </c:numRef>
          </c:val>
        </c:ser>
        <c:dLbls>
          <c:showLegendKey val="0"/>
          <c:showVal val="1"/>
          <c:showCatName val="0"/>
          <c:showSerName val="0"/>
          <c:showPercent val="0"/>
          <c:showBubbleSize val="0"/>
        </c:dLbls>
        <c:gapWidth val="150"/>
        <c:overlap val="-25"/>
        <c:axId val="37491712"/>
        <c:axId val="32600000"/>
      </c:barChart>
      <c:catAx>
        <c:axId val="37491712"/>
        <c:scaling>
          <c:orientation val="minMax"/>
        </c:scaling>
        <c:delete val="0"/>
        <c:axPos val="b"/>
        <c:majorTickMark val="none"/>
        <c:minorTickMark val="none"/>
        <c:tickLblPos val="nextTo"/>
        <c:txPr>
          <a:bodyPr/>
          <a:lstStyle/>
          <a:p>
            <a:pPr>
              <a:defRPr sz="800"/>
            </a:pPr>
            <a:endParaRPr lang="es-CL"/>
          </a:p>
        </c:txPr>
        <c:crossAx val="32600000"/>
        <c:crosses val="autoZero"/>
        <c:auto val="1"/>
        <c:lblAlgn val="ctr"/>
        <c:lblOffset val="100"/>
        <c:noMultiLvlLbl val="0"/>
      </c:catAx>
      <c:valAx>
        <c:axId val="32600000"/>
        <c:scaling>
          <c:orientation val="minMax"/>
        </c:scaling>
        <c:delete val="1"/>
        <c:axPos val="l"/>
        <c:numFmt formatCode="#,000%" sourceLinked="1"/>
        <c:majorTickMark val="out"/>
        <c:minorTickMark val="none"/>
        <c:tickLblPos val="nextTo"/>
        <c:crossAx val="37491712"/>
        <c:crosses val="autoZero"/>
        <c:crossBetween val="between"/>
      </c:valAx>
    </c:plotArea>
    <c:plotVisOnly val="1"/>
    <c:dispBlanksAs val="gap"/>
    <c:showDLblsOverMax val="0"/>
  </c:chart>
  <c:spPr>
    <a:ln>
      <a:solidFill>
        <a:schemeClr val="bg1">
          <a:lumMod val="65000"/>
        </a:schemeClr>
      </a:solidFill>
    </a:ln>
  </c:spPr>
  <c:externalData r:id="rId1">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E584F-1EE2-4780-BC0C-30CB6B8F391D}"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s-CL"/>
        </a:p>
      </dgm:t>
    </dgm:pt>
    <dgm:pt modelId="{7403BA01-E02D-4709-AE8C-53A6274C708D}">
      <dgm:prSet phldrT="[Texto]">
        <dgm:style>
          <a:lnRef idx="0">
            <a:schemeClr val="accent1"/>
          </a:lnRef>
          <a:fillRef idx="3">
            <a:schemeClr val="accent1"/>
          </a:fillRef>
          <a:effectRef idx="3">
            <a:schemeClr val="accent1"/>
          </a:effectRef>
          <a:fontRef idx="minor">
            <a:schemeClr val="lt1"/>
          </a:fontRef>
        </dgm:style>
      </dgm:prSet>
      <dgm:spPr/>
      <dgm:t>
        <a:bodyPr/>
        <a:lstStyle/>
        <a:p>
          <a:r>
            <a:rPr lang="es-CL" b="1" dirty="0" err="1" smtClean="0"/>
            <a:t>Chilecompra</a:t>
          </a:r>
          <a:endParaRPr lang="es-CL" b="1" dirty="0"/>
        </a:p>
      </dgm:t>
    </dgm:pt>
    <dgm:pt modelId="{D9AA35F4-FC5D-4EFA-87B3-2058FFE926EE}" type="parTrans" cxnId="{08BA75A5-64F1-49ED-9C69-7450D3FC6114}">
      <dgm:prSet/>
      <dgm:spPr/>
      <dgm:t>
        <a:bodyPr/>
        <a:lstStyle/>
        <a:p>
          <a:endParaRPr lang="es-CL"/>
        </a:p>
      </dgm:t>
    </dgm:pt>
    <dgm:pt modelId="{8A757E6A-DC88-4089-BC98-E117C152C40E}" type="sibTrans" cxnId="{08BA75A5-64F1-49ED-9C69-7450D3FC6114}">
      <dgm:prSet/>
      <dgm:spPr/>
      <dgm:t>
        <a:bodyPr/>
        <a:lstStyle/>
        <a:p>
          <a:endParaRPr lang="es-CL"/>
        </a:p>
      </dgm:t>
    </dgm:pt>
    <dgm:pt modelId="{70A98223-BEE0-4E04-A308-9A5178A2899E}">
      <dgm:prSet phldrT="[Texto]">
        <dgm:style>
          <a:lnRef idx="0">
            <a:schemeClr val="accent4"/>
          </a:lnRef>
          <a:fillRef idx="3">
            <a:schemeClr val="accent4"/>
          </a:fillRef>
          <a:effectRef idx="3">
            <a:schemeClr val="accent4"/>
          </a:effectRef>
          <a:fontRef idx="minor">
            <a:schemeClr val="lt1"/>
          </a:fontRef>
        </dgm:style>
      </dgm:prSet>
      <dgm:spPr/>
      <dgm:t>
        <a:bodyPr/>
        <a:lstStyle/>
        <a:p>
          <a:r>
            <a:rPr lang="es-CL" b="1" dirty="0" smtClean="0"/>
            <a:t>Empresas Proveedoras</a:t>
          </a:r>
          <a:endParaRPr lang="es-CL" b="1" dirty="0"/>
        </a:p>
      </dgm:t>
    </dgm:pt>
    <dgm:pt modelId="{F0CCA50B-75FF-4BA2-87A5-1C548D28AC69}" type="parTrans" cxnId="{3FF57F66-607F-4AD3-8B48-C6CAF13A9B6D}">
      <dgm:prSet/>
      <dgm:spPr/>
      <dgm:t>
        <a:bodyPr/>
        <a:lstStyle/>
        <a:p>
          <a:endParaRPr lang="es-CL"/>
        </a:p>
      </dgm:t>
    </dgm:pt>
    <dgm:pt modelId="{4779DCE2-CC45-4BC9-ADAD-0A4C653B45FD}" type="sibTrans" cxnId="{3FF57F66-607F-4AD3-8B48-C6CAF13A9B6D}">
      <dgm:prSet/>
      <dgm:spPr/>
      <dgm:t>
        <a:bodyPr/>
        <a:lstStyle/>
        <a:p>
          <a:endParaRPr lang="es-CL"/>
        </a:p>
      </dgm:t>
    </dgm:pt>
    <dgm:pt modelId="{DBBFFC58-92A2-4D05-983F-274B8730EAA9}">
      <dgm:prSet phldrT="[Texto]">
        <dgm:style>
          <a:lnRef idx="0">
            <a:schemeClr val="accent2"/>
          </a:lnRef>
          <a:fillRef idx="3">
            <a:schemeClr val="accent2"/>
          </a:fillRef>
          <a:effectRef idx="3">
            <a:schemeClr val="accent2"/>
          </a:effectRef>
          <a:fontRef idx="minor">
            <a:schemeClr val="lt1"/>
          </a:fontRef>
        </dgm:style>
      </dgm:prSet>
      <dgm:spPr/>
      <dgm:t>
        <a:bodyPr/>
        <a:lstStyle/>
        <a:p>
          <a:r>
            <a:rPr lang="es-CL" b="1" dirty="0" smtClean="0"/>
            <a:t>Tribunal Compras públicas</a:t>
          </a:r>
          <a:endParaRPr lang="es-CL" b="1" dirty="0"/>
        </a:p>
      </dgm:t>
    </dgm:pt>
    <dgm:pt modelId="{B2B7B270-7AF9-45AD-9BF4-79D785A372F1}" type="parTrans" cxnId="{80C693FE-7939-4259-AB1C-7D7ADD940BA8}">
      <dgm:prSet/>
      <dgm:spPr/>
      <dgm:t>
        <a:bodyPr/>
        <a:lstStyle/>
        <a:p>
          <a:endParaRPr lang="es-CL"/>
        </a:p>
      </dgm:t>
    </dgm:pt>
    <dgm:pt modelId="{4C88AAE0-AA00-4F2A-9C77-9A5C4CEC8408}" type="sibTrans" cxnId="{80C693FE-7939-4259-AB1C-7D7ADD940BA8}">
      <dgm:prSet/>
      <dgm:spPr/>
      <dgm:t>
        <a:bodyPr/>
        <a:lstStyle/>
        <a:p>
          <a:endParaRPr lang="es-CL"/>
        </a:p>
      </dgm:t>
    </dgm:pt>
    <dgm:pt modelId="{EEBD0BF1-26E8-4904-946D-07EE63B10616}">
      <dgm:prSet phldrT="[Texto]">
        <dgm:style>
          <a:lnRef idx="0">
            <a:schemeClr val="accent2"/>
          </a:lnRef>
          <a:fillRef idx="3">
            <a:schemeClr val="accent2"/>
          </a:fillRef>
          <a:effectRef idx="3">
            <a:schemeClr val="accent2"/>
          </a:effectRef>
          <a:fontRef idx="minor">
            <a:schemeClr val="lt1"/>
          </a:fontRef>
        </dgm:style>
      </dgm:prSet>
      <dgm:spPr/>
      <dgm:t>
        <a:bodyPr/>
        <a:lstStyle/>
        <a:p>
          <a:r>
            <a:rPr lang="es-CL" b="1" dirty="0" smtClean="0"/>
            <a:t>Contraloría</a:t>
          </a:r>
          <a:endParaRPr lang="es-CL" b="1" dirty="0"/>
        </a:p>
      </dgm:t>
    </dgm:pt>
    <dgm:pt modelId="{9E4E36A0-9110-43C1-A7B6-7EBF043F21BA}" type="parTrans" cxnId="{F6A5CB50-7025-4899-945D-4EE68A029A4B}">
      <dgm:prSet/>
      <dgm:spPr/>
      <dgm:t>
        <a:bodyPr/>
        <a:lstStyle/>
        <a:p>
          <a:endParaRPr lang="es-CL"/>
        </a:p>
      </dgm:t>
    </dgm:pt>
    <dgm:pt modelId="{FED255B0-2388-4F4E-AFB6-696E0038774A}" type="sibTrans" cxnId="{F6A5CB50-7025-4899-945D-4EE68A029A4B}">
      <dgm:prSet/>
      <dgm:spPr/>
      <dgm:t>
        <a:bodyPr/>
        <a:lstStyle/>
        <a:p>
          <a:endParaRPr lang="es-CL"/>
        </a:p>
      </dgm:t>
    </dgm:pt>
    <dgm:pt modelId="{812CBD8E-D433-4396-9DD3-541889ACFC78}">
      <dgm:prSet phldrT="[Texto]">
        <dgm:style>
          <a:lnRef idx="0">
            <a:schemeClr val="accent4"/>
          </a:lnRef>
          <a:fillRef idx="3">
            <a:schemeClr val="accent4"/>
          </a:fillRef>
          <a:effectRef idx="3">
            <a:schemeClr val="accent4"/>
          </a:effectRef>
          <a:fontRef idx="minor">
            <a:schemeClr val="lt1"/>
          </a:fontRef>
        </dgm:style>
      </dgm:prSet>
      <dgm:spPr/>
      <dgm:t>
        <a:bodyPr/>
        <a:lstStyle/>
        <a:p>
          <a:r>
            <a:rPr lang="es-CL" b="1" dirty="0" smtClean="0"/>
            <a:t>Organismos Públicos</a:t>
          </a:r>
          <a:endParaRPr lang="es-CL" b="1" dirty="0"/>
        </a:p>
      </dgm:t>
    </dgm:pt>
    <dgm:pt modelId="{F83D5726-C9AD-47FC-9A91-AFAA79ED4CA6}" type="parTrans" cxnId="{03B9BD59-499D-4BEF-8B27-8BBD64B0CA72}">
      <dgm:prSet/>
      <dgm:spPr/>
      <dgm:t>
        <a:bodyPr/>
        <a:lstStyle/>
        <a:p>
          <a:endParaRPr lang="es-CL"/>
        </a:p>
      </dgm:t>
    </dgm:pt>
    <dgm:pt modelId="{AE9EB4FE-9278-4C50-B680-B20D86DF5EDF}" type="sibTrans" cxnId="{03B9BD59-499D-4BEF-8B27-8BBD64B0CA72}">
      <dgm:prSet/>
      <dgm:spPr/>
      <dgm:t>
        <a:bodyPr/>
        <a:lstStyle/>
        <a:p>
          <a:endParaRPr lang="es-CL"/>
        </a:p>
      </dgm:t>
    </dgm:pt>
    <dgm:pt modelId="{5951A428-91F3-4FD8-8F99-EE8ED938E58A}" type="pres">
      <dgm:prSet presAssocID="{6D2E584F-1EE2-4780-BC0C-30CB6B8F391D}" presName="Name0" presStyleCnt="0">
        <dgm:presLayoutVars>
          <dgm:chMax val="1"/>
          <dgm:dir/>
          <dgm:animLvl val="ctr"/>
          <dgm:resizeHandles val="exact"/>
        </dgm:presLayoutVars>
      </dgm:prSet>
      <dgm:spPr/>
      <dgm:t>
        <a:bodyPr/>
        <a:lstStyle/>
        <a:p>
          <a:endParaRPr lang="es-CL"/>
        </a:p>
      </dgm:t>
    </dgm:pt>
    <dgm:pt modelId="{6F0A58C1-6838-4BF6-B2BE-F67B6EF6D7F7}" type="pres">
      <dgm:prSet presAssocID="{7403BA01-E02D-4709-AE8C-53A6274C708D}" presName="centerShape" presStyleLbl="node0" presStyleIdx="0" presStyleCnt="1" custLinFactNeighborX="-11866" custLinFactNeighborY="1638"/>
      <dgm:spPr/>
      <dgm:t>
        <a:bodyPr/>
        <a:lstStyle/>
        <a:p>
          <a:endParaRPr lang="es-CL"/>
        </a:p>
      </dgm:t>
    </dgm:pt>
    <dgm:pt modelId="{4BE43DF1-DFE8-49B3-A131-36B17359E134}" type="pres">
      <dgm:prSet presAssocID="{F0CCA50B-75FF-4BA2-87A5-1C548D28AC69}" presName="parTrans" presStyleLbl="sibTrans2D1" presStyleIdx="0" presStyleCnt="4"/>
      <dgm:spPr/>
      <dgm:t>
        <a:bodyPr/>
        <a:lstStyle/>
        <a:p>
          <a:endParaRPr lang="es-CL"/>
        </a:p>
      </dgm:t>
    </dgm:pt>
    <dgm:pt modelId="{B70509BA-4F3E-4289-9DDE-7E01A258C29A}" type="pres">
      <dgm:prSet presAssocID="{F0CCA50B-75FF-4BA2-87A5-1C548D28AC69}" presName="connectorText" presStyleLbl="sibTrans2D1" presStyleIdx="0" presStyleCnt="4"/>
      <dgm:spPr/>
      <dgm:t>
        <a:bodyPr/>
        <a:lstStyle/>
        <a:p>
          <a:endParaRPr lang="es-CL"/>
        </a:p>
      </dgm:t>
    </dgm:pt>
    <dgm:pt modelId="{15BD694E-F254-4200-B91E-463AE2348C4C}" type="pres">
      <dgm:prSet presAssocID="{70A98223-BEE0-4E04-A308-9A5178A2899E}" presName="node" presStyleLbl="node1" presStyleIdx="0" presStyleCnt="4" custScaleX="128855" custRadScaleRad="97052" custRadScaleInc="80837">
        <dgm:presLayoutVars>
          <dgm:bulletEnabled val="1"/>
        </dgm:presLayoutVars>
      </dgm:prSet>
      <dgm:spPr/>
      <dgm:t>
        <a:bodyPr/>
        <a:lstStyle/>
        <a:p>
          <a:endParaRPr lang="es-CL"/>
        </a:p>
      </dgm:t>
    </dgm:pt>
    <dgm:pt modelId="{9769E360-04B7-4FA1-A027-B3F20434C01D}" type="pres">
      <dgm:prSet presAssocID="{B2B7B270-7AF9-45AD-9BF4-79D785A372F1}" presName="parTrans" presStyleLbl="sibTrans2D1" presStyleIdx="1" presStyleCnt="4"/>
      <dgm:spPr/>
      <dgm:t>
        <a:bodyPr/>
        <a:lstStyle/>
        <a:p>
          <a:endParaRPr lang="es-CL"/>
        </a:p>
      </dgm:t>
    </dgm:pt>
    <dgm:pt modelId="{6C2AC675-1AC7-4892-B32B-8F60AF399D6F}" type="pres">
      <dgm:prSet presAssocID="{B2B7B270-7AF9-45AD-9BF4-79D785A372F1}" presName="connectorText" presStyleLbl="sibTrans2D1" presStyleIdx="1" presStyleCnt="4"/>
      <dgm:spPr/>
      <dgm:t>
        <a:bodyPr/>
        <a:lstStyle/>
        <a:p>
          <a:endParaRPr lang="es-CL"/>
        </a:p>
      </dgm:t>
    </dgm:pt>
    <dgm:pt modelId="{8BAC9FA4-2D09-45D8-9E92-47F54A1F4721}" type="pres">
      <dgm:prSet presAssocID="{DBBFFC58-92A2-4D05-983F-274B8730EAA9}" presName="node" presStyleLbl="node1" presStyleIdx="1" presStyleCnt="4" custRadScaleRad="91504" custRadScaleInc="80944">
        <dgm:presLayoutVars>
          <dgm:bulletEnabled val="1"/>
        </dgm:presLayoutVars>
      </dgm:prSet>
      <dgm:spPr/>
      <dgm:t>
        <a:bodyPr/>
        <a:lstStyle/>
        <a:p>
          <a:endParaRPr lang="es-CL"/>
        </a:p>
      </dgm:t>
    </dgm:pt>
    <dgm:pt modelId="{CD493A12-FEF5-4A40-B03B-3AFEFCE21AC8}" type="pres">
      <dgm:prSet presAssocID="{9E4E36A0-9110-43C1-A7B6-7EBF043F21BA}" presName="parTrans" presStyleLbl="sibTrans2D1" presStyleIdx="2" presStyleCnt="4"/>
      <dgm:spPr/>
      <dgm:t>
        <a:bodyPr/>
        <a:lstStyle/>
        <a:p>
          <a:endParaRPr lang="es-CL"/>
        </a:p>
      </dgm:t>
    </dgm:pt>
    <dgm:pt modelId="{43867037-4932-48C7-9756-4193C36F686F}" type="pres">
      <dgm:prSet presAssocID="{9E4E36A0-9110-43C1-A7B6-7EBF043F21BA}" presName="connectorText" presStyleLbl="sibTrans2D1" presStyleIdx="2" presStyleCnt="4"/>
      <dgm:spPr/>
      <dgm:t>
        <a:bodyPr/>
        <a:lstStyle/>
        <a:p>
          <a:endParaRPr lang="es-CL"/>
        </a:p>
      </dgm:t>
    </dgm:pt>
    <dgm:pt modelId="{B8796FB2-FAC3-44F7-8E7E-49021DC3D2BE}" type="pres">
      <dgm:prSet presAssocID="{EEBD0BF1-26E8-4904-946D-07EE63B10616}" presName="node" presStyleLbl="node1" presStyleIdx="2" presStyleCnt="4" custRadScaleRad="121561" custRadScaleInc="141004">
        <dgm:presLayoutVars>
          <dgm:bulletEnabled val="1"/>
        </dgm:presLayoutVars>
      </dgm:prSet>
      <dgm:spPr/>
      <dgm:t>
        <a:bodyPr/>
        <a:lstStyle/>
        <a:p>
          <a:endParaRPr lang="es-CL"/>
        </a:p>
      </dgm:t>
    </dgm:pt>
    <dgm:pt modelId="{747DD211-7B78-4350-80D6-958C2C56EDA1}" type="pres">
      <dgm:prSet presAssocID="{F83D5726-C9AD-47FC-9A91-AFAA79ED4CA6}" presName="parTrans" presStyleLbl="sibTrans2D1" presStyleIdx="3" presStyleCnt="4" custScaleX="116413"/>
      <dgm:spPr/>
      <dgm:t>
        <a:bodyPr/>
        <a:lstStyle/>
        <a:p>
          <a:endParaRPr lang="es-CL"/>
        </a:p>
      </dgm:t>
    </dgm:pt>
    <dgm:pt modelId="{2A6A65EB-25DC-4C49-9655-01C1D44342D8}" type="pres">
      <dgm:prSet presAssocID="{F83D5726-C9AD-47FC-9A91-AFAA79ED4CA6}" presName="connectorText" presStyleLbl="sibTrans2D1" presStyleIdx="3" presStyleCnt="4"/>
      <dgm:spPr/>
      <dgm:t>
        <a:bodyPr/>
        <a:lstStyle/>
        <a:p>
          <a:endParaRPr lang="es-CL"/>
        </a:p>
      </dgm:t>
    </dgm:pt>
    <dgm:pt modelId="{FB124D73-DA9C-484D-982A-3BEA7D8F479B}" type="pres">
      <dgm:prSet presAssocID="{812CBD8E-D433-4396-9DD3-541889ACFC78}" presName="node" presStyleLbl="node1" presStyleIdx="3" presStyleCnt="4" custScaleX="115805" custRadScaleRad="130534" custRadScaleInc="79530">
        <dgm:presLayoutVars>
          <dgm:bulletEnabled val="1"/>
        </dgm:presLayoutVars>
      </dgm:prSet>
      <dgm:spPr/>
      <dgm:t>
        <a:bodyPr/>
        <a:lstStyle/>
        <a:p>
          <a:endParaRPr lang="es-CL"/>
        </a:p>
      </dgm:t>
    </dgm:pt>
  </dgm:ptLst>
  <dgm:cxnLst>
    <dgm:cxn modelId="{F6A5CB50-7025-4899-945D-4EE68A029A4B}" srcId="{7403BA01-E02D-4709-AE8C-53A6274C708D}" destId="{EEBD0BF1-26E8-4904-946D-07EE63B10616}" srcOrd="2" destOrd="0" parTransId="{9E4E36A0-9110-43C1-A7B6-7EBF043F21BA}" sibTransId="{FED255B0-2388-4F4E-AFB6-696E0038774A}"/>
    <dgm:cxn modelId="{2560CEC6-8394-45E8-A521-D71BF38A90F0}" type="presOf" srcId="{B2B7B270-7AF9-45AD-9BF4-79D785A372F1}" destId="{9769E360-04B7-4FA1-A027-B3F20434C01D}" srcOrd="0" destOrd="0" presId="urn:microsoft.com/office/officeart/2005/8/layout/radial5"/>
    <dgm:cxn modelId="{BE77CCA6-FF55-4DC9-A523-DDE464B28B0B}" type="presOf" srcId="{F0CCA50B-75FF-4BA2-87A5-1C548D28AC69}" destId="{4BE43DF1-DFE8-49B3-A131-36B17359E134}" srcOrd="0" destOrd="0" presId="urn:microsoft.com/office/officeart/2005/8/layout/radial5"/>
    <dgm:cxn modelId="{391D10CD-77C5-4D71-908E-95AF514A503E}" type="presOf" srcId="{F0CCA50B-75FF-4BA2-87A5-1C548D28AC69}" destId="{B70509BA-4F3E-4289-9DDE-7E01A258C29A}" srcOrd="1" destOrd="0" presId="urn:microsoft.com/office/officeart/2005/8/layout/radial5"/>
    <dgm:cxn modelId="{5E27FB74-0F09-4F70-8681-BFD87F2F05C1}" type="presOf" srcId="{DBBFFC58-92A2-4D05-983F-274B8730EAA9}" destId="{8BAC9FA4-2D09-45D8-9E92-47F54A1F4721}" srcOrd="0" destOrd="0" presId="urn:microsoft.com/office/officeart/2005/8/layout/radial5"/>
    <dgm:cxn modelId="{08BA75A5-64F1-49ED-9C69-7450D3FC6114}" srcId="{6D2E584F-1EE2-4780-BC0C-30CB6B8F391D}" destId="{7403BA01-E02D-4709-AE8C-53A6274C708D}" srcOrd="0" destOrd="0" parTransId="{D9AA35F4-FC5D-4EFA-87B3-2058FFE926EE}" sibTransId="{8A757E6A-DC88-4089-BC98-E117C152C40E}"/>
    <dgm:cxn modelId="{CD06FECA-C4E1-4FBB-8F50-C1F0FA8D8864}" type="presOf" srcId="{6D2E584F-1EE2-4780-BC0C-30CB6B8F391D}" destId="{5951A428-91F3-4FD8-8F99-EE8ED938E58A}" srcOrd="0" destOrd="0" presId="urn:microsoft.com/office/officeart/2005/8/layout/radial5"/>
    <dgm:cxn modelId="{D9992486-D399-4978-AC96-0480A9CF9609}" type="presOf" srcId="{70A98223-BEE0-4E04-A308-9A5178A2899E}" destId="{15BD694E-F254-4200-B91E-463AE2348C4C}" srcOrd="0" destOrd="0" presId="urn:microsoft.com/office/officeart/2005/8/layout/radial5"/>
    <dgm:cxn modelId="{3FF57F66-607F-4AD3-8B48-C6CAF13A9B6D}" srcId="{7403BA01-E02D-4709-AE8C-53A6274C708D}" destId="{70A98223-BEE0-4E04-A308-9A5178A2899E}" srcOrd="0" destOrd="0" parTransId="{F0CCA50B-75FF-4BA2-87A5-1C548D28AC69}" sibTransId="{4779DCE2-CC45-4BC9-ADAD-0A4C653B45FD}"/>
    <dgm:cxn modelId="{A77DCC96-B3B7-455C-8436-F1E592B16C1C}" type="presOf" srcId="{EEBD0BF1-26E8-4904-946D-07EE63B10616}" destId="{B8796FB2-FAC3-44F7-8E7E-49021DC3D2BE}" srcOrd="0" destOrd="0" presId="urn:microsoft.com/office/officeart/2005/8/layout/radial5"/>
    <dgm:cxn modelId="{020FDB4E-CADF-4B37-B59B-6BD5F1C355F8}" type="presOf" srcId="{812CBD8E-D433-4396-9DD3-541889ACFC78}" destId="{FB124D73-DA9C-484D-982A-3BEA7D8F479B}" srcOrd="0" destOrd="0" presId="urn:microsoft.com/office/officeart/2005/8/layout/radial5"/>
    <dgm:cxn modelId="{80C693FE-7939-4259-AB1C-7D7ADD940BA8}" srcId="{7403BA01-E02D-4709-AE8C-53A6274C708D}" destId="{DBBFFC58-92A2-4D05-983F-274B8730EAA9}" srcOrd="1" destOrd="0" parTransId="{B2B7B270-7AF9-45AD-9BF4-79D785A372F1}" sibTransId="{4C88AAE0-AA00-4F2A-9C77-9A5C4CEC8408}"/>
    <dgm:cxn modelId="{79BF3177-C8B3-4463-9829-B4DA9691BF97}" type="presOf" srcId="{B2B7B270-7AF9-45AD-9BF4-79D785A372F1}" destId="{6C2AC675-1AC7-4892-B32B-8F60AF399D6F}" srcOrd="1" destOrd="0" presId="urn:microsoft.com/office/officeart/2005/8/layout/radial5"/>
    <dgm:cxn modelId="{4B6AF205-C4DD-45CD-BB81-81FC0C0415FB}" type="presOf" srcId="{9E4E36A0-9110-43C1-A7B6-7EBF043F21BA}" destId="{43867037-4932-48C7-9756-4193C36F686F}" srcOrd="1" destOrd="0" presId="urn:microsoft.com/office/officeart/2005/8/layout/radial5"/>
    <dgm:cxn modelId="{EBE52AB7-5139-4757-80DA-FD9CB0E401FF}" type="presOf" srcId="{F83D5726-C9AD-47FC-9A91-AFAA79ED4CA6}" destId="{2A6A65EB-25DC-4C49-9655-01C1D44342D8}" srcOrd="1" destOrd="0" presId="urn:microsoft.com/office/officeart/2005/8/layout/radial5"/>
    <dgm:cxn modelId="{03B9BD59-499D-4BEF-8B27-8BBD64B0CA72}" srcId="{7403BA01-E02D-4709-AE8C-53A6274C708D}" destId="{812CBD8E-D433-4396-9DD3-541889ACFC78}" srcOrd="3" destOrd="0" parTransId="{F83D5726-C9AD-47FC-9A91-AFAA79ED4CA6}" sibTransId="{AE9EB4FE-9278-4C50-B680-B20D86DF5EDF}"/>
    <dgm:cxn modelId="{E1010553-A5CD-408C-A595-E5F9F99B7E75}" type="presOf" srcId="{F83D5726-C9AD-47FC-9A91-AFAA79ED4CA6}" destId="{747DD211-7B78-4350-80D6-958C2C56EDA1}" srcOrd="0" destOrd="0" presId="urn:microsoft.com/office/officeart/2005/8/layout/radial5"/>
    <dgm:cxn modelId="{E6694589-C4D1-42D3-B71C-9395BE37CE8D}" type="presOf" srcId="{7403BA01-E02D-4709-AE8C-53A6274C708D}" destId="{6F0A58C1-6838-4BF6-B2BE-F67B6EF6D7F7}" srcOrd="0" destOrd="0" presId="urn:microsoft.com/office/officeart/2005/8/layout/radial5"/>
    <dgm:cxn modelId="{88D4920F-EF75-4ACA-94DE-3E97923437F6}" type="presOf" srcId="{9E4E36A0-9110-43C1-A7B6-7EBF043F21BA}" destId="{CD493A12-FEF5-4A40-B03B-3AFEFCE21AC8}" srcOrd="0" destOrd="0" presId="urn:microsoft.com/office/officeart/2005/8/layout/radial5"/>
    <dgm:cxn modelId="{382CB8AF-BAF0-4DA0-9890-DF0F9F5C0A99}" type="presParOf" srcId="{5951A428-91F3-4FD8-8F99-EE8ED938E58A}" destId="{6F0A58C1-6838-4BF6-B2BE-F67B6EF6D7F7}" srcOrd="0" destOrd="0" presId="urn:microsoft.com/office/officeart/2005/8/layout/radial5"/>
    <dgm:cxn modelId="{A34A05D7-044E-479A-8BD8-FFA2E9594ED8}" type="presParOf" srcId="{5951A428-91F3-4FD8-8F99-EE8ED938E58A}" destId="{4BE43DF1-DFE8-49B3-A131-36B17359E134}" srcOrd="1" destOrd="0" presId="urn:microsoft.com/office/officeart/2005/8/layout/radial5"/>
    <dgm:cxn modelId="{9DC35B5B-FCD4-46C6-92C5-B58E746CDD4D}" type="presParOf" srcId="{4BE43DF1-DFE8-49B3-A131-36B17359E134}" destId="{B70509BA-4F3E-4289-9DDE-7E01A258C29A}" srcOrd="0" destOrd="0" presId="urn:microsoft.com/office/officeart/2005/8/layout/radial5"/>
    <dgm:cxn modelId="{8AC0248D-E6C8-49F1-86C7-C9631895BF5A}" type="presParOf" srcId="{5951A428-91F3-4FD8-8F99-EE8ED938E58A}" destId="{15BD694E-F254-4200-B91E-463AE2348C4C}" srcOrd="2" destOrd="0" presId="urn:microsoft.com/office/officeart/2005/8/layout/radial5"/>
    <dgm:cxn modelId="{A3DFD709-F5E5-4EA9-8C66-BA540FF7D745}" type="presParOf" srcId="{5951A428-91F3-4FD8-8F99-EE8ED938E58A}" destId="{9769E360-04B7-4FA1-A027-B3F20434C01D}" srcOrd="3" destOrd="0" presId="urn:microsoft.com/office/officeart/2005/8/layout/radial5"/>
    <dgm:cxn modelId="{CD4426C3-7125-436D-868C-25958EAABC8C}" type="presParOf" srcId="{9769E360-04B7-4FA1-A027-B3F20434C01D}" destId="{6C2AC675-1AC7-4892-B32B-8F60AF399D6F}" srcOrd="0" destOrd="0" presId="urn:microsoft.com/office/officeart/2005/8/layout/radial5"/>
    <dgm:cxn modelId="{998B2E05-0C66-45EE-AD85-2F7A8E788704}" type="presParOf" srcId="{5951A428-91F3-4FD8-8F99-EE8ED938E58A}" destId="{8BAC9FA4-2D09-45D8-9E92-47F54A1F4721}" srcOrd="4" destOrd="0" presId="urn:microsoft.com/office/officeart/2005/8/layout/radial5"/>
    <dgm:cxn modelId="{E3727E46-4631-4444-99C1-CA3E363E7E0F}" type="presParOf" srcId="{5951A428-91F3-4FD8-8F99-EE8ED938E58A}" destId="{CD493A12-FEF5-4A40-B03B-3AFEFCE21AC8}" srcOrd="5" destOrd="0" presId="urn:microsoft.com/office/officeart/2005/8/layout/radial5"/>
    <dgm:cxn modelId="{B1720B30-9281-45AF-B0B2-9F2EE6C41F73}" type="presParOf" srcId="{CD493A12-FEF5-4A40-B03B-3AFEFCE21AC8}" destId="{43867037-4932-48C7-9756-4193C36F686F}" srcOrd="0" destOrd="0" presId="urn:microsoft.com/office/officeart/2005/8/layout/radial5"/>
    <dgm:cxn modelId="{3D436465-59F4-4DA1-A97C-285AD482EF42}" type="presParOf" srcId="{5951A428-91F3-4FD8-8F99-EE8ED938E58A}" destId="{B8796FB2-FAC3-44F7-8E7E-49021DC3D2BE}" srcOrd="6" destOrd="0" presId="urn:microsoft.com/office/officeart/2005/8/layout/radial5"/>
    <dgm:cxn modelId="{D49DE165-1152-4956-AA34-42251044C3DF}" type="presParOf" srcId="{5951A428-91F3-4FD8-8F99-EE8ED938E58A}" destId="{747DD211-7B78-4350-80D6-958C2C56EDA1}" srcOrd="7" destOrd="0" presId="urn:microsoft.com/office/officeart/2005/8/layout/radial5"/>
    <dgm:cxn modelId="{7E1336A7-510D-4633-B24B-68D057AF2050}" type="presParOf" srcId="{747DD211-7B78-4350-80D6-958C2C56EDA1}" destId="{2A6A65EB-25DC-4C49-9655-01C1D44342D8}" srcOrd="0" destOrd="0" presId="urn:microsoft.com/office/officeart/2005/8/layout/radial5"/>
    <dgm:cxn modelId="{BBB7B55B-33C1-4733-B608-C01CDA1CA465}" type="presParOf" srcId="{5951A428-91F3-4FD8-8F99-EE8ED938E58A}" destId="{FB124D73-DA9C-484D-982A-3BEA7D8F479B}"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A58C1-6838-4BF6-B2BE-F67B6EF6D7F7}">
      <dsp:nvSpPr>
        <dsp:cNvPr id="0" name=""/>
        <dsp:cNvSpPr/>
      </dsp:nvSpPr>
      <dsp:spPr>
        <a:xfrm>
          <a:off x="3178663" y="2001514"/>
          <a:ext cx="1381535" cy="1381535"/>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L" sz="1400" b="1" kern="1200" dirty="0" err="1" smtClean="0"/>
            <a:t>Chilecompra</a:t>
          </a:r>
          <a:endParaRPr lang="es-CL" sz="1400" b="1" kern="1200" dirty="0"/>
        </a:p>
      </dsp:txBody>
      <dsp:txXfrm>
        <a:off x="3380984" y="2203835"/>
        <a:ext cx="976893" cy="976893"/>
      </dsp:txXfrm>
    </dsp:sp>
    <dsp:sp modelId="{4BE43DF1-DFE8-49B3-A131-36B17359E134}">
      <dsp:nvSpPr>
        <dsp:cNvPr id="0" name=""/>
        <dsp:cNvSpPr/>
      </dsp:nvSpPr>
      <dsp:spPr>
        <a:xfrm rot="18897393">
          <a:off x="4416827" y="1706537"/>
          <a:ext cx="404699" cy="46972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L" sz="1200" kern="1200"/>
        </a:p>
      </dsp:txBody>
      <dsp:txXfrm>
        <a:off x="4434640" y="1843438"/>
        <a:ext cx="283289" cy="281834"/>
      </dsp:txXfrm>
    </dsp:sp>
    <dsp:sp modelId="{15BD694E-F254-4200-B91E-463AE2348C4C}">
      <dsp:nvSpPr>
        <dsp:cNvPr id="0" name=""/>
        <dsp:cNvSpPr/>
      </dsp:nvSpPr>
      <dsp:spPr>
        <a:xfrm>
          <a:off x="4552139" y="426330"/>
          <a:ext cx="1780177" cy="1381535"/>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L" sz="1400" b="1" kern="1200" dirty="0" smtClean="0"/>
            <a:t>Empresas Proveedoras</a:t>
          </a:r>
          <a:endParaRPr lang="es-CL" sz="1400" b="1" kern="1200" dirty="0"/>
        </a:p>
      </dsp:txBody>
      <dsp:txXfrm>
        <a:off x="4812840" y="628651"/>
        <a:ext cx="1258775" cy="976893"/>
      </dsp:txXfrm>
    </dsp:sp>
    <dsp:sp modelId="{9769E360-04B7-4FA1-A027-B3F20434C01D}">
      <dsp:nvSpPr>
        <dsp:cNvPr id="0" name=""/>
        <dsp:cNvSpPr/>
      </dsp:nvSpPr>
      <dsp:spPr>
        <a:xfrm rot="1660372">
          <a:off x="4603820" y="2946127"/>
          <a:ext cx="395064" cy="46972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L" sz="1200" kern="1200"/>
        </a:p>
      </dsp:txBody>
      <dsp:txXfrm>
        <a:off x="4610598" y="3012550"/>
        <a:ext cx="276545" cy="281834"/>
      </dsp:txXfrm>
    </dsp:sp>
    <dsp:sp modelId="{8BAC9FA4-2D09-45D8-9E92-47F54A1F4721}">
      <dsp:nvSpPr>
        <dsp:cNvPr id="0" name=""/>
        <dsp:cNvSpPr/>
      </dsp:nvSpPr>
      <dsp:spPr>
        <a:xfrm>
          <a:off x="5062310" y="2989313"/>
          <a:ext cx="1381535" cy="138153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L" sz="1400" b="1" kern="1200" dirty="0" smtClean="0"/>
            <a:t>Tribunal Compras públicas</a:t>
          </a:r>
          <a:endParaRPr lang="es-CL" sz="1400" b="1" kern="1200" dirty="0"/>
        </a:p>
      </dsp:txBody>
      <dsp:txXfrm>
        <a:off x="5264631" y="3191634"/>
        <a:ext cx="976893" cy="976893"/>
      </dsp:txXfrm>
    </dsp:sp>
    <dsp:sp modelId="{CD493A12-FEF5-4A40-B03B-3AFEFCE21AC8}">
      <dsp:nvSpPr>
        <dsp:cNvPr id="0" name=""/>
        <dsp:cNvSpPr/>
      </dsp:nvSpPr>
      <dsp:spPr>
        <a:xfrm rot="8940721">
          <a:off x="2911649" y="2947169"/>
          <a:ext cx="284629" cy="46972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L" sz="1200" kern="1200"/>
        </a:p>
      </dsp:txBody>
      <dsp:txXfrm rot="10800000">
        <a:off x="2990944" y="3019131"/>
        <a:ext cx="199240" cy="281834"/>
      </dsp:txXfrm>
    </dsp:sp>
    <dsp:sp modelId="{B8796FB2-FAC3-44F7-8E7E-49021DC3D2BE}">
      <dsp:nvSpPr>
        <dsp:cNvPr id="0" name=""/>
        <dsp:cNvSpPr/>
      </dsp:nvSpPr>
      <dsp:spPr>
        <a:xfrm>
          <a:off x="1533918" y="2989307"/>
          <a:ext cx="1381535" cy="138153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L" sz="1400" b="1" kern="1200" dirty="0" smtClean="0"/>
            <a:t>Contraloría</a:t>
          </a:r>
          <a:endParaRPr lang="es-CL" sz="1400" b="1" kern="1200" dirty="0"/>
        </a:p>
      </dsp:txBody>
      <dsp:txXfrm>
        <a:off x="1736239" y="3191628"/>
        <a:ext cx="976893" cy="976893"/>
      </dsp:txXfrm>
    </dsp:sp>
    <dsp:sp modelId="{747DD211-7B78-4350-80D6-958C2C56EDA1}">
      <dsp:nvSpPr>
        <dsp:cNvPr id="0" name=""/>
        <dsp:cNvSpPr/>
      </dsp:nvSpPr>
      <dsp:spPr>
        <a:xfrm rot="13445960">
          <a:off x="2860089" y="1712947"/>
          <a:ext cx="482174" cy="46972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L" sz="1200" kern="1200"/>
        </a:p>
      </dsp:txBody>
      <dsp:txXfrm rot="10800000">
        <a:off x="2981146" y="1855923"/>
        <a:ext cx="341257" cy="281834"/>
      </dsp:txXfrm>
    </dsp:sp>
    <dsp:sp modelId="{FB124D73-DA9C-484D-982A-3BEA7D8F479B}">
      <dsp:nvSpPr>
        <dsp:cNvPr id="0" name=""/>
        <dsp:cNvSpPr/>
      </dsp:nvSpPr>
      <dsp:spPr>
        <a:xfrm>
          <a:off x="1480012" y="461241"/>
          <a:ext cx="1599886" cy="1381535"/>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L" sz="1400" b="1" kern="1200" dirty="0" smtClean="0"/>
            <a:t>Organismos Públicos</a:t>
          </a:r>
          <a:endParaRPr lang="es-CL" sz="1400" b="1" kern="1200" dirty="0"/>
        </a:p>
      </dsp:txBody>
      <dsp:txXfrm>
        <a:off x="1714310" y="663562"/>
        <a:ext cx="1131290" cy="97689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sz="quarter" idx="1"/>
          </p:nvPr>
        </p:nvSpPr>
        <p:spPr>
          <a:xfrm>
            <a:off x="3850443" y="0"/>
            <a:ext cx="2945659" cy="496411"/>
          </a:xfrm>
          <a:prstGeom prst="rect">
            <a:avLst/>
          </a:prstGeom>
        </p:spPr>
        <p:txBody>
          <a:bodyPr vert="horz" lIns="93177" tIns="46589" rIns="93177" bIns="46589" rtlCol="0"/>
          <a:lstStyle>
            <a:lvl1pPr algn="r">
              <a:defRPr sz="1200"/>
            </a:lvl1pPr>
          </a:lstStyle>
          <a:p>
            <a:fld id="{C0035551-2C0B-4C46-A93F-E6A3DAFFFF50}" type="datetimeFigureOut">
              <a:rPr lang="es-CL" smtClean="0"/>
              <a:t>20-11-2012</a:t>
            </a:fld>
            <a:endParaRPr lang="es-CL"/>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3177" tIns="46589" rIns="93177" bIns="46589" rtlCol="0" anchor="b"/>
          <a:lstStyle>
            <a:lvl1pPr algn="r">
              <a:defRPr sz="1200"/>
            </a:lvl1pPr>
          </a:lstStyle>
          <a:p>
            <a:fld id="{0F990AB0-E1A6-431E-9830-7004D69B4966}" type="slidenum">
              <a:rPr lang="es-CL" smtClean="0"/>
              <a:t>‹Nº›</a:t>
            </a:fld>
            <a:endParaRPr lang="es-CL"/>
          </a:p>
        </p:txBody>
      </p:sp>
    </p:spTree>
    <p:extLst>
      <p:ext uri="{BB962C8B-B14F-4D97-AF65-F5344CB8AC3E}">
        <p14:creationId xmlns:p14="http://schemas.microsoft.com/office/powerpoint/2010/main" val="1078761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F5E19177-2289-4316-B4B2-4C88F005162E}" type="datetimeFigureOut">
              <a:rPr lang="es-CL" smtClean="0"/>
              <a:pPr/>
              <a:t>20-11-2012</a:t>
            </a:fld>
            <a:endParaRPr lang="es-CL"/>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s-CL"/>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D9DCEF49-7344-442C-A53D-411DCFE11C51}" type="slidenum">
              <a:rPr lang="es-CL" smtClean="0"/>
              <a:pPr/>
              <a:t>‹Nº›</a:t>
            </a:fld>
            <a:endParaRPr lang="es-CL"/>
          </a:p>
        </p:txBody>
      </p:sp>
    </p:spTree>
    <p:extLst>
      <p:ext uri="{BB962C8B-B14F-4D97-AF65-F5344CB8AC3E}">
        <p14:creationId xmlns:p14="http://schemas.microsoft.com/office/powerpoint/2010/main" val="18872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ercadopublico.c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4" name="3 Marcador de número de diapositiva"/>
          <p:cNvSpPr>
            <a:spLocks noGrp="1"/>
          </p:cNvSpPr>
          <p:nvPr>
            <p:ph type="sldNum" sz="quarter" idx="10"/>
          </p:nvPr>
        </p:nvSpPr>
        <p:spPr/>
        <p:txBody>
          <a:bodyPr/>
          <a:lstStyle/>
          <a:p>
            <a:fld id="{D9DCEF49-7344-442C-A53D-411DCFE11C51}" type="slidenum">
              <a:rPr lang="es-CL" smtClean="0"/>
              <a:pPr/>
              <a:t>1</a:t>
            </a:fld>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baseline="0" dirty="0" smtClean="0"/>
          </a:p>
          <a:p>
            <a:endParaRPr lang="es-MX" baseline="0" dirty="0" smtClean="0"/>
          </a:p>
        </p:txBody>
      </p:sp>
      <p:sp>
        <p:nvSpPr>
          <p:cNvPr id="4" name="3 Marcador de número de diapositiva"/>
          <p:cNvSpPr>
            <a:spLocks noGrp="1"/>
          </p:cNvSpPr>
          <p:nvPr>
            <p:ph type="sldNum" sz="quarter" idx="10"/>
          </p:nvPr>
        </p:nvSpPr>
        <p:spPr/>
        <p:txBody>
          <a:bodyPr/>
          <a:lstStyle/>
          <a:p>
            <a:fld id="{D9DCEF49-7344-442C-A53D-411DCFE11C51}" type="slidenum">
              <a:rPr lang="es-CL" smtClean="0"/>
              <a:pPr/>
              <a:t>2</a:t>
            </a:fld>
            <a:endParaRPr lang="es-CL"/>
          </a:p>
        </p:txBody>
      </p:sp>
    </p:spTree>
    <p:extLst>
      <p:ext uri="{BB962C8B-B14F-4D97-AF65-F5344CB8AC3E}">
        <p14:creationId xmlns:p14="http://schemas.microsoft.com/office/powerpoint/2010/main" val="68264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CE37E7CB-A049-4F0E-B011-58C3E080506A}" type="slidenum">
              <a:rPr lang="es-ES"/>
              <a:pPr>
                <a:defRPr/>
              </a:pPr>
              <a:t>3</a:t>
            </a:fld>
            <a:endParaRPr lang="es-ES"/>
          </a:p>
        </p:txBody>
      </p:sp>
      <p:sp>
        <p:nvSpPr>
          <p:cNvPr id="2969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z="1200" kern="1200" dirty="0" smtClean="0">
                <a:solidFill>
                  <a:schemeClr val="tx1"/>
                </a:solidFill>
                <a:effectLst/>
                <a:latin typeface="+mn-lt"/>
                <a:ea typeface="+mn-ea"/>
                <a:cs typeface="+mn-cs"/>
              </a:rPr>
              <a:t>ChileCompra también obtuvo una puntuación global de 2,73 (sobre un máximo de 3), lo que supone un sistema de compras con una </a:t>
            </a:r>
            <a:r>
              <a:rPr lang="es-CL" sz="1200" b="1" kern="1200" dirty="0" smtClean="0">
                <a:solidFill>
                  <a:schemeClr val="tx1"/>
                </a:solidFill>
                <a:effectLst/>
                <a:latin typeface="+mn-lt"/>
                <a:ea typeface="+mn-ea"/>
                <a:cs typeface="+mn-cs"/>
              </a:rPr>
              <a:t>puntuación superior al 90% del óptimo sugerido por OCDE</a:t>
            </a:r>
            <a:r>
              <a:rPr lang="es-CL" sz="1200" kern="1200" dirty="0" smtClean="0">
                <a:solidFill>
                  <a:schemeClr val="tx1"/>
                </a:solidFill>
                <a:effectLst/>
                <a:latin typeface="+mn-lt"/>
                <a:ea typeface="+mn-ea"/>
                <a:cs typeface="+mn-cs"/>
              </a:rPr>
              <a:t>, en la Evaluación del Sistema Nacional de Compras y Contrataciones Públicas de Chile 2008 (Country </a:t>
            </a:r>
            <a:r>
              <a:rPr lang="es-CL" sz="1200" kern="1200" dirty="0" err="1" smtClean="0">
                <a:solidFill>
                  <a:schemeClr val="tx1"/>
                </a:solidFill>
                <a:effectLst/>
                <a:latin typeface="+mn-lt"/>
                <a:ea typeface="+mn-ea"/>
                <a:cs typeface="+mn-cs"/>
              </a:rPr>
              <a:t>Procurement</a:t>
            </a:r>
            <a:r>
              <a:rPr lang="es-CL" sz="1200" kern="1200" dirty="0" smtClean="0">
                <a:solidFill>
                  <a:schemeClr val="tx1"/>
                </a:solidFill>
                <a:effectLst/>
                <a:latin typeface="+mn-lt"/>
                <a:ea typeface="+mn-ea"/>
                <a:cs typeface="+mn-cs"/>
              </a:rPr>
              <a:t> </a:t>
            </a:r>
            <a:r>
              <a:rPr lang="es-CL" sz="1200" kern="1200" dirty="0" err="1" smtClean="0">
                <a:solidFill>
                  <a:schemeClr val="tx1"/>
                </a:solidFill>
                <a:effectLst/>
                <a:latin typeface="+mn-lt"/>
                <a:ea typeface="+mn-ea"/>
                <a:cs typeface="+mn-cs"/>
              </a:rPr>
              <a:t>Assesment</a:t>
            </a:r>
            <a:r>
              <a:rPr lang="es-CL" sz="1200" kern="1200" dirty="0" smtClean="0">
                <a:solidFill>
                  <a:schemeClr val="tx1"/>
                </a:solidFill>
                <a:effectLst/>
                <a:latin typeface="+mn-lt"/>
                <a:ea typeface="+mn-ea"/>
                <a:cs typeface="+mn-cs"/>
              </a:rPr>
              <a:t> </a:t>
            </a:r>
            <a:r>
              <a:rPr lang="es-CL" sz="1200" kern="1200" dirty="0" err="1" smtClean="0">
                <a:solidFill>
                  <a:schemeClr val="tx1"/>
                </a:solidFill>
                <a:effectLst/>
                <a:latin typeface="+mn-lt"/>
                <a:ea typeface="+mn-ea"/>
                <a:cs typeface="+mn-cs"/>
              </a:rPr>
              <a:t>Report</a:t>
            </a:r>
            <a:r>
              <a:rPr lang="es-CL" sz="1200" kern="1200" dirty="0" smtClean="0">
                <a:solidFill>
                  <a:schemeClr val="tx1"/>
                </a:solidFill>
                <a:effectLst/>
                <a:latin typeface="+mn-lt"/>
                <a:ea typeface="+mn-ea"/>
                <a:cs typeface="+mn-cs"/>
              </a:rPr>
              <a:t>  o CPAR por sus siglas en inglés), elaborada por el Banco Interamericano de Desarrollo (BID) y revisada por el Banco Mundial. El resultado da cuenta de un </a:t>
            </a:r>
            <a:r>
              <a:rPr lang="es-CL" sz="1200" b="1" kern="1200" dirty="0" smtClean="0">
                <a:solidFill>
                  <a:schemeClr val="tx1"/>
                </a:solidFill>
                <a:effectLst/>
                <a:latin typeface="+mn-lt"/>
                <a:ea typeface="+mn-ea"/>
                <a:cs typeface="+mn-cs"/>
              </a:rPr>
              <a:t>estado de excelencia del sistema nacional de compras públicas</a:t>
            </a:r>
            <a:r>
              <a:rPr lang="es-CL" sz="1200" kern="1200" dirty="0" smtClean="0">
                <a:solidFill>
                  <a:schemeClr val="tx1"/>
                </a:solidFill>
                <a:effectLst/>
                <a:latin typeface="+mn-lt"/>
                <a:ea typeface="+mn-ea"/>
                <a:cs typeface="+mn-cs"/>
              </a:rPr>
              <a:t>.</a:t>
            </a:r>
          </a:p>
          <a:p>
            <a:r>
              <a:rPr lang="es-CL" sz="1200" kern="1200" dirty="0" smtClean="0">
                <a:solidFill>
                  <a:schemeClr val="tx1"/>
                </a:solidFill>
                <a:effectLst/>
                <a:latin typeface="+mn-lt"/>
                <a:ea typeface="+mn-ea"/>
                <a:cs typeface="+mn-cs"/>
              </a:rPr>
              <a:t> </a:t>
            </a:r>
          </a:p>
          <a:p>
            <a:r>
              <a:rPr lang="es-CL" sz="1200" kern="1200" dirty="0" smtClean="0">
                <a:solidFill>
                  <a:schemeClr val="tx1"/>
                </a:solidFill>
                <a:effectLst/>
                <a:latin typeface="+mn-lt"/>
                <a:ea typeface="+mn-ea"/>
                <a:cs typeface="+mn-cs"/>
              </a:rPr>
              <a:t>A su vez, en el 2012 ChileCompra se transforma en el </a:t>
            </a:r>
            <a:r>
              <a:rPr lang="es-CL" sz="1200" b="1" kern="1200" dirty="0" smtClean="0">
                <a:solidFill>
                  <a:schemeClr val="tx1"/>
                </a:solidFill>
                <a:effectLst/>
                <a:latin typeface="+mn-lt"/>
                <a:ea typeface="+mn-ea"/>
                <a:cs typeface="+mn-cs"/>
              </a:rPr>
              <a:t>primer sistema de compras públicas reconocido por el BID</a:t>
            </a:r>
            <a:r>
              <a:rPr lang="es-CL" sz="1200" kern="1200" dirty="0" smtClean="0">
                <a:solidFill>
                  <a:schemeClr val="tx1"/>
                </a:solidFill>
                <a:effectLst/>
                <a:latin typeface="+mn-lt"/>
                <a:ea typeface="+mn-ea"/>
                <a:cs typeface="+mn-cs"/>
              </a:rPr>
              <a:t> para que por su intermedio las empresas chilenas participen automáticamente de las licitaciones de proyectos financiados por el organismo en el territorio nacional, eximiéndose de los requisitos específicos establecidos por la entidad para el resto de sus miembros.</a:t>
            </a:r>
          </a:p>
          <a:p>
            <a:r>
              <a:rPr lang="es-CL" sz="1200" kern="1200" dirty="0" smtClean="0">
                <a:solidFill>
                  <a:schemeClr val="tx1"/>
                </a:solidFill>
                <a:effectLst/>
                <a:latin typeface="+mn-lt"/>
                <a:ea typeface="+mn-ea"/>
                <a:cs typeface="+mn-cs"/>
              </a:rPr>
              <a:t/>
            </a:r>
            <a:br>
              <a:rPr lang="es-CL" sz="1200" kern="1200" dirty="0" smtClean="0">
                <a:solidFill>
                  <a:schemeClr val="tx1"/>
                </a:solidFill>
                <a:effectLst/>
                <a:latin typeface="+mn-lt"/>
                <a:ea typeface="+mn-ea"/>
                <a:cs typeface="+mn-cs"/>
              </a:rPr>
            </a:br>
            <a:r>
              <a:rPr lang="es-CL" sz="1200" kern="1200" dirty="0" smtClean="0">
                <a:solidFill>
                  <a:schemeClr val="tx1"/>
                </a:solidFill>
                <a:effectLst/>
                <a:latin typeface="+mn-lt"/>
                <a:ea typeface="+mn-ea"/>
                <a:cs typeface="+mn-cs"/>
              </a:rPr>
              <a:t>Se trata del primer país integrante del organismo que recibe dicho reconocimiento y que facilita el acceso de cerca de 100 mil firmas inscritas en la plataforma de licitaciones de ChileCompra (</a:t>
            </a:r>
            <a:r>
              <a:rPr lang="es-CL" sz="1200" u="none" strike="noStrike" kern="1200" dirty="0" smtClean="0">
                <a:solidFill>
                  <a:schemeClr val="tx1"/>
                </a:solidFill>
                <a:effectLst/>
                <a:latin typeface="+mn-lt"/>
                <a:ea typeface="+mn-ea"/>
                <a:cs typeface="+mn-cs"/>
                <a:hlinkClick r:id="rId3"/>
              </a:rPr>
              <a:t>www.mercadopublico.cl</a:t>
            </a:r>
            <a:r>
              <a:rPr lang="es-CL" sz="1200" kern="1200" dirty="0" smtClean="0">
                <a:solidFill>
                  <a:schemeClr val="tx1"/>
                </a:solidFill>
                <a:effectLst/>
                <a:latin typeface="+mn-lt"/>
                <a:ea typeface="+mn-ea"/>
                <a:cs typeface="+mn-cs"/>
              </a:rPr>
              <a:t>) al mercado de bienes, obras y servicios financiados por el BID. Gracias a la utilización del sistema de compras públicas, se reducen los costos de transacción, evitando la duplicación de procesos y contribuyendo, además, a hacer más eficiente la gestión pública.</a:t>
            </a:r>
          </a:p>
          <a:p>
            <a:endParaRPr lang="es-CL" dirty="0"/>
          </a:p>
        </p:txBody>
      </p:sp>
      <p:sp>
        <p:nvSpPr>
          <p:cNvPr id="4" name="3 Marcador de número de diapositiva"/>
          <p:cNvSpPr>
            <a:spLocks noGrp="1"/>
          </p:cNvSpPr>
          <p:nvPr>
            <p:ph type="sldNum" sz="quarter" idx="10"/>
          </p:nvPr>
        </p:nvSpPr>
        <p:spPr/>
        <p:txBody>
          <a:bodyPr/>
          <a:lstStyle/>
          <a:p>
            <a:fld id="{D9DCEF49-7344-442C-A53D-411DCFE11C51}" type="slidenum">
              <a:rPr lang="es-CL" smtClean="0"/>
              <a:pPr/>
              <a:t>5</a:t>
            </a:fld>
            <a:endParaRPr lang="es-CL"/>
          </a:p>
        </p:txBody>
      </p:sp>
    </p:spTree>
    <p:extLst>
      <p:ext uri="{BB962C8B-B14F-4D97-AF65-F5344CB8AC3E}">
        <p14:creationId xmlns:p14="http://schemas.microsoft.com/office/powerpoint/2010/main" val="192096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baseline="0" dirty="0" smtClean="0"/>
          </a:p>
          <a:p>
            <a:endParaRPr lang="es-MX" baseline="0" dirty="0" smtClean="0"/>
          </a:p>
        </p:txBody>
      </p:sp>
      <p:sp>
        <p:nvSpPr>
          <p:cNvPr id="4" name="3 Marcador de número de diapositiva"/>
          <p:cNvSpPr>
            <a:spLocks noGrp="1"/>
          </p:cNvSpPr>
          <p:nvPr>
            <p:ph type="sldNum" sz="quarter" idx="10"/>
          </p:nvPr>
        </p:nvSpPr>
        <p:spPr/>
        <p:txBody>
          <a:bodyPr/>
          <a:lstStyle/>
          <a:p>
            <a:fld id="{D9DCEF49-7344-442C-A53D-411DCFE11C51}" type="slidenum">
              <a:rPr lang="es-CL" smtClean="0"/>
              <a:pPr/>
              <a:t>6</a:t>
            </a:fld>
            <a:endParaRPr lang="es-CL"/>
          </a:p>
        </p:txBody>
      </p:sp>
    </p:spTree>
    <p:extLst>
      <p:ext uri="{BB962C8B-B14F-4D97-AF65-F5344CB8AC3E}">
        <p14:creationId xmlns:p14="http://schemas.microsoft.com/office/powerpoint/2010/main" val="68264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baseline="0" dirty="0" smtClean="0"/>
          </a:p>
          <a:p>
            <a:endParaRPr lang="es-MX" baseline="0" dirty="0" smtClean="0"/>
          </a:p>
        </p:txBody>
      </p:sp>
      <p:sp>
        <p:nvSpPr>
          <p:cNvPr id="4" name="3 Marcador de número de diapositiva"/>
          <p:cNvSpPr>
            <a:spLocks noGrp="1"/>
          </p:cNvSpPr>
          <p:nvPr>
            <p:ph type="sldNum" sz="quarter" idx="10"/>
          </p:nvPr>
        </p:nvSpPr>
        <p:spPr/>
        <p:txBody>
          <a:bodyPr/>
          <a:lstStyle/>
          <a:p>
            <a:fld id="{D9DCEF49-7344-442C-A53D-411DCFE11C51}" type="slidenum">
              <a:rPr lang="es-CL" smtClean="0"/>
              <a:pPr/>
              <a:t>10</a:t>
            </a:fld>
            <a:endParaRPr lang="es-CL"/>
          </a:p>
        </p:txBody>
      </p:sp>
    </p:spTree>
    <p:extLst>
      <p:ext uri="{BB962C8B-B14F-4D97-AF65-F5344CB8AC3E}">
        <p14:creationId xmlns:p14="http://schemas.microsoft.com/office/powerpoint/2010/main" val="68264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baseline="0" dirty="0" smtClean="0"/>
          </a:p>
          <a:p>
            <a:endParaRPr lang="es-MX" baseline="0" dirty="0" smtClean="0"/>
          </a:p>
        </p:txBody>
      </p:sp>
      <p:sp>
        <p:nvSpPr>
          <p:cNvPr id="4" name="3 Marcador de número de diapositiva"/>
          <p:cNvSpPr>
            <a:spLocks noGrp="1"/>
          </p:cNvSpPr>
          <p:nvPr>
            <p:ph type="sldNum" sz="quarter" idx="10"/>
          </p:nvPr>
        </p:nvSpPr>
        <p:spPr/>
        <p:txBody>
          <a:bodyPr/>
          <a:lstStyle/>
          <a:p>
            <a:fld id="{D9DCEF49-7344-442C-A53D-411DCFE11C51}" type="slidenum">
              <a:rPr lang="es-CL" smtClean="0"/>
              <a:pPr/>
              <a:t>13</a:t>
            </a:fld>
            <a:endParaRPr lang="es-CL"/>
          </a:p>
        </p:txBody>
      </p:sp>
    </p:spTree>
    <p:extLst>
      <p:ext uri="{BB962C8B-B14F-4D97-AF65-F5344CB8AC3E}">
        <p14:creationId xmlns:p14="http://schemas.microsoft.com/office/powerpoint/2010/main" val="68264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48A4D576-A713-4430-B387-34A9810CB4A6}" type="slidenum">
              <a:rPr lang="es-CL" smtClean="0"/>
              <a:t>21</a:t>
            </a:fld>
            <a:endParaRPr lang="es-CL"/>
          </a:p>
        </p:txBody>
      </p:sp>
    </p:spTree>
    <p:extLst>
      <p:ext uri="{BB962C8B-B14F-4D97-AF65-F5344CB8AC3E}">
        <p14:creationId xmlns:p14="http://schemas.microsoft.com/office/powerpoint/2010/main" val="188493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363CBE5-0E58-4987-BDA0-3A8F6778A64F}" type="datetimeFigureOut">
              <a:rPr lang="es-CL" smtClean="0"/>
              <a:pPr/>
              <a:t>20-11-2012</a:t>
            </a:fld>
            <a:endParaRPr lang="es-CL" dirty="0"/>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F9BABFE-0D9C-459D-98E1-0714B053AF90}" type="slidenum">
              <a:rPr lang="es-CL" smtClean="0"/>
              <a:pPr/>
              <a:t>‹Nº›</a:t>
            </a:fld>
            <a:endParaRPr lang="es-CL"/>
          </a:p>
        </p:txBody>
      </p:sp>
    </p:spTree>
    <p:extLst>
      <p:ext uri="{BB962C8B-B14F-4D97-AF65-F5344CB8AC3E}">
        <p14:creationId xmlns:p14="http://schemas.microsoft.com/office/powerpoint/2010/main" val="640675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363CBE5-0E58-4987-BDA0-3A8F6778A64F}" type="datetimeFigureOut">
              <a:rPr lang="es-CL" smtClean="0"/>
              <a:pPr/>
              <a:t>20-11-2012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F9BABFE-0D9C-459D-98E1-0714B053AF90}" type="slidenum">
              <a:rPr lang="es-CL" smtClean="0"/>
              <a:pPr/>
              <a:t>‹Nº›</a:t>
            </a:fld>
            <a:endParaRPr lang="es-CL"/>
          </a:p>
        </p:txBody>
      </p:sp>
      <p:sp>
        <p:nvSpPr>
          <p:cNvPr id="8" name="7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schemeClr val="bg1">
                    <a:lumMod val="50000"/>
                  </a:schemeClr>
                </a:solidFill>
                <a:latin typeface="Verdana" pitchFamily="34" charset="0"/>
                <a:ea typeface="Verdana" pitchFamily="34" charset="0"/>
                <a:cs typeface="Verdana" pitchFamily="34" charset="0"/>
              </a:rPr>
              <a:t>Gobierno de Chile | Ministerio de Hacienda | Dirección ChileCompra</a:t>
            </a:r>
            <a:endParaRPr lang="es-CL" sz="900" b="1" dirty="0">
              <a:solidFill>
                <a:schemeClr val="bg1">
                  <a:lumMod val="50000"/>
                </a:schemeClr>
              </a:solidFill>
              <a:latin typeface="Verdana" pitchFamily="34" charset="0"/>
              <a:ea typeface="Verdana" pitchFamily="34" charset="0"/>
              <a:cs typeface="Verdana" pitchFamily="34" charset="0"/>
            </a:endParaRPr>
          </a:p>
        </p:txBody>
      </p:sp>
      <p:pic>
        <p:nvPicPr>
          <p:cNvPr id="9"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300931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363CBE5-0E58-4987-BDA0-3A8F6778A64F}" type="datetimeFigureOut">
              <a:rPr lang="es-CL" smtClean="0"/>
              <a:pPr/>
              <a:t>20-11-2012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F9BABFE-0D9C-459D-98E1-0714B053AF90}" type="slidenum">
              <a:rPr lang="es-CL" smtClean="0"/>
              <a:pPr/>
              <a:t>‹Nº›</a:t>
            </a:fld>
            <a:endParaRPr lang="es-CL"/>
          </a:p>
        </p:txBody>
      </p:sp>
      <p:sp>
        <p:nvSpPr>
          <p:cNvPr id="8" name="7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schemeClr val="bg1">
                    <a:lumMod val="50000"/>
                  </a:schemeClr>
                </a:solidFill>
                <a:latin typeface="Verdana" pitchFamily="34" charset="0"/>
                <a:ea typeface="Verdana" pitchFamily="34" charset="0"/>
                <a:cs typeface="Verdana" pitchFamily="34" charset="0"/>
              </a:rPr>
              <a:t>Gobierno de Chile | Ministerio de Hacienda | Dirección ChileCompra</a:t>
            </a:r>
            <a:endParaRPr lang="es-CL" sz="900" b="1" dirty="0">
              <a:solidFill>
                <a:schemeClr val="bg1">
                  <a:lumMod val="50000"/>
                </a:schemeClr>
              </a:solidFill>
              <a:latin typeface="Verdana" pitchFamily="34" charset="0"/>
              <a:ea typeface="Verdana" pitchFamily="34" charset="0"/>
              <a:cs typeface="Verdana" pitchFamily="34" charset="0"/>
            </a:endParaRPr>
          </a:p>
        </p:txBody>
      </p:sp>
      <p:pic>
        <p:nvPicPr>
          <p:cNvPr id="9"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19167892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363CBE5-0E58-4987-BDA0-3A8F6778A64F}" type="datetimeFigureOut">
              <a:rPr lang="es-CL" smtClean="0">
                <a:solidFill>
                  <a:prstClr val="black">
                    <a:tint val="75000"/>
                  </a:prstClr>
                </a:solidFill>
              </a:rPr>
              <a:pPr/>
              <a:t>20-11-2012</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492572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CL" dirty="0"/>
          </a:p>
        </p:txBody>
      </p:sp>
      <p:sp>
        <p:nvSpPr>
          <p:cNvPr id="3" name="2 Marcador de contenido"/>
          <p:cNvSpPr>
            <a:spLocks noGrp="1"/>
          </p:cNvSpPr>
          <p:nvPr>
            <p:ph idx="1"/>
          </p:nvPr>
        </p:nvSpPr>
        <p:spPr/>
        <p:txBody>
          <a:bodyPr/>
          <a:lstStyle>
            <a:lvl1pPr>
              <a:defRPr>
                <a:solidFill>
                  <a:schemeClr val="tx2">
                    <a:lumMod val="60000"/>
                    <a:lumOff val="40000"/>
                  </a:schemeClr>
                </a:solidFill>
              </a:defRPr>
            </a:lvl1pPr>
            <a:lvl2pPr>
              <a:defRPr>
                <a:solidFill>
                  <a:schemeClr val="tx2">
                    <a:lumMod val="60000"/>
                    <a:lumOff val="40000"/>
                  </a:schemeClr>
                </a:solidFill>
              </a:defRPr>
            </a:lvl2pPr>
            <a:lvl3pPr>
              <a:defRPr>
                <a:solidFill>
                  <a:schemeClr val="tx2">
                    <a:lumMod val="60000"/>
                    <a:lumOff val="40000"/>
                  </a:schemeClr>
                </a:solidFill>
              </a:defRPr>
            </a:lvl3pPr>
            <a:lvl4pPr>
              <a:defRPr>
                <a:solidFill>
                  <a:schemeClr val="tx2">
                    <a:lumMod val="60000"/>
                    <a:lumOff val="40000"/>
                  </a:schemeClr>
                </a:solidFill>
              </a:defRPr>
            </a:lvl4pPr>
            <a:lvl5pPr>
              <a:defRPr>
                <a:solidFill>
                  <a:schemeClr val="tx2">
                    <a:lumMod val="60000"/>
                    <a:lumOff val="40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363CBE5-0E58-4987-BDA0-3A8F6778A64F}" type="datetimeFigureOut">
              <a:rPr lang="es-CL" smtClean="0">
                <a:solidFill>
                  <a:prstClr val="black">
                    <a:tint val="75000"/>
                  </a:prstClr>
                </a:solidFill>
              </a:rPr>
              <a:pPr/>
              <a:t>20-11-2012</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8" name="7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prstClr val="white">
                    <a:lumMod val="50000"/>
                  </a:prstClr>
                </a:solidFill>
                <a:latin typeface="Verdana" pitchFamily="34" charset="0"/>
                <a:ea typeface="Verdana" pitchFamily="34" charset="0"/>
                <a:cs typeface="Verdana" pitchFamily="34" charset="0"/>
              </a:rPr>
              <a:t>Gobierno de Chile | Ministerio de Hacienda | Dirección ChileCompra</a:t>
            </a:r>
            <a:endParaRPr lang="es-CL" sz="900" b="1" dirty="0">
              <a:solidFill>
                <a:prstClr val="white">
                  <a:lumMod val="50000"/>
                </a:prstClr>
              </a:solidFill>
              <a:latin typeface="Verdana" pitchFamily="34" charset="0"/>
              <a:ea typeface="Verdana" pitchFamily="34" charset="0"/>
              <a:cs typeface="Verdana" pitchFamily="34" charset="0"/>
            </a:endParaRPr>
          </a:p>
        </p:txBody>
      </p:sp>
      <p:pic>
        <p:nvPicPr>
          <p:cNvPr id="9"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1141518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solidFill>
                  <a:schemeClr val="tx2">
                    <a:lumMod val="60000"/>
                    <a:lumOff val="40000"/>
                  </a:schemeClr>
                </a:solidFill>
              </a:defRPr>
            </a:lvl1pPr>
          </a:lstStyle>
          <a:p>
            <a:r>
              <a:rPr lang="es-ES" dirty="0" smtClean="0"/>
              <a:t>Haga clic para modificar el estilo de título del patrón</a:t>
            </a:r>
            <a:endParaRPr lang="es-CL"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363CBE5-0E58-4987-BDA0-3A8F6778A64F}" type="datetimeFigureOut">
              <a:rPr lang="es-CL" smtClean="0">
                <a:solidFill>
                  <a:prstClr val="black">
                    <a:tint val="75000"/>
                  </a:prstClr>
                </a:solidFill>
              </a:rPr>
              <a:pPr/>
              <a:t>20-11-2012</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7" name="6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prstClr val="white">
                    <a:lumMod val="50000"/>
                  </a:prstClr>
                </a:solidFill>
                <a:latin typeface="Verdana" pitchFamily="34" charset="0"/>
                <a:ea typeface="Verdana" pitchFamily="34" charset="0"/>
                <a:cs typeface="Verdana" pitchFamily="34" charset="0"/>
              </a:rPr>
              <a:t>Gobierno de Chile | Ministerio de Hacienda | Dirección ChileCompra</a:t>
            </a:r>
            <a:endParaRPr lang="es-CL" sz="900" b="1" dirty="0">
              <a:solidFill>
                <a:prstClr val="white">
                  <a:lumMod val="50000"/>
                </a:prstClr>
              </a:solidFill>
              <a:latin typeface="Verdana" pitchFamily="34" charset="0"/>
              <a:ea typeface="Verdana" pitchFamily="34" charset="0"/>
              <a:cs typeface="Verdana" pitchFamily="34" charset="0"/>
            </a:endParaRPr>
          </a:p>
        </p:txBody>
      </p:sp>
      <p:pic>
        <p:nvPicPr>
          <p:cNvPr id="8"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21171435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tx2">
                    <a:lumMod val="60000"/>
                    <a:lumOff val="40000"/>
                  </a:schemeClr>
                </a:solidFill>
              </a:defRPr>
            </a:lvl1p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solidFill>
                  <a:schemeClr val="tx2">
                    <a:lumMod val="60000"/>
                    <a:lumOff val="40000"/>
                  </a:schemeClr>
                </a:solidFill>
              </a:defRPr>
            </a:lvl1pPr>
            <a:lvl2pPr>
              <a:defRPr sz="2400">
                <a:solidFill>
                  <a:schemeClr val="tx2">
                    <a:lumMod val="60000"/>
                    <a:lumOff val="40000"/>
                  </a:schemeClr>
                </a:solidFill>
              </a:defRPr>
            </a:lvl2pPr>
            <a:lvl3pPr>
              <a:defRPr sz="2000">
                <a:solidFill>
                  <a:schemeClr val="tx2">
                    <a:lumMod val="60000"/>
                    <a:lumOff val="40000"/>
                  </a:schemeClr>
                </a:solidFill>
              </a:defRPr>
            </a:lvl3pPr>
            <a:lvl4pPr>
              <a:defRPr sz="1800">
                <a:solidFill>
                  <a:schemeClr val="tx2">
                    <a:lumMod val="60000"/>
                    <a:lumOff val="40000"/>
                  </a:schemeClr>
                </a:solidFill>
              </a:defRPr>
            </a:lvl4pPr>
            <a:lvl5pPr>
              <a:defRPr sz="1800">
                <a:solidFill>
                  <a:schemeClr val="tx2">
                    <a:lumMod val="60000"/>
                    <a:lumOff val="40000"/>
                  </a:schemeClr>
                </a:solidFill>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solidFill>
                  <a:schemeClr val="tx2">
                    <a:lumMod val="60000"/>
                    <a:lumOff val="40000"/>
                  </a:schemeClr>
                </a:solidFill>
              </a:defRPr>
            </a:lvl1pPr>
            <a:lvl2pPr>
              <a:defRPr sz="2400">
                <a:solidFill>
                  <a:schemeClr val="tx2">
                    <a:lumMod val="60000"/>
                    <a:lumOff val="40000"/>
                  </a:schemeClr>
                </a:solidFill>
              </a:defRPr>
            </a:lvl2pPr>
            <a:lvl3pPr>
              <a:defRPr sz="2000">
                <a:solidFill>
                  <a:schemeClr val="tx2">
                    <a:lumMod val="60000"/>
                    <a:lumOff val="40000"/>
                  </a:schemeClr>
                </a:solidFill>
              </a:defRPr>
            </a:lvl3pPr>
            <a:lvl4pPr>
              <a:defRPr sz="1800">
                <a:solidFill>
                  <a:schemeClr val="tx2">
                    <a:lumMod val="60000"/>
                    <a:lumOff val="40000"/>
                  </a:schemeClr>
                </a:solidFill>
              </a:defRPr>
            </a:lvl4pPr>
            <a:lvl5pPr>
              <a:defRPr sz="1800">
                <a:solidFill>
                  <a:schemeClr val="tx2">
                    <a:lumMod val="60000"/>
                    <a:lumOff val="40000"/>
                  </a:schemeClr>
                </a:solidFill>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D363CBE5-0E58-4987-BDA0-3A8F6778A64F}" type="datetimeFigureOut">
              <a:rPr lang="es-CL" smtClean="0">
                <a:solidFill>
                  <a:prstClr val="black">
                    <a:tint val="75000"/>
                  </a:prstClr>
                </a:solidFill>
              </a:rPr>
              <a:pPr/>
              <a:t>20-11-2012</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9" name="8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prstClr val="white">
                    <a:lumMod val="50000"/>
                  </a:prstClr>
                </a:solidFill>
                <a:latin typeface="Verdana" pitchFamily="34" charset="0"/>
                <a:ea typeface="Verdana" pitchFamily="34" charset="0"/>
                <a:cs typeface="Verdana" pitchFamily="34" charset="0"/>
              </a:rPr>
              <a:t>Gobierno de Chile | Ministerio de Hacienda | Dirección ChileCompra</a:t>
            </a:r>
            <a:endParaRPr lang="es-CL" sz="900" b="1" dirty="0">
              <a:solidFill>
                <a:prstClr val="white">
                  <a:lumMod val="50000"/>
                </a:prstClr>
              </a:solidFill>
              <a:latin typeface="Verdana" pitchFamily="34" charset="0"/>
              <a:ea typeface="Verdana" pitchFamily="34" charset="0"/>
              <a:cs typeface="Verdana" pitchFamily="34" charset="0"/>
            </a:endParaRPr>
          </a:p>
        </p:txBody>
      </p:sp>
      <p:pic>
        <p:nvPicPr>
          <p:cNvPr id="10"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22734165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tx2">
                    <a:lumMod val="60000"/>
                    <a:lumOff val="40000"/>
                  </a:schemeClr>
                </a:solidFill>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solidFill>
                  <a:schemeClr val="tx2">
                    <a:lumMod val="60000"/>
                    <a:lumOff val="40000"/>
                  </a:schemeClr>
                </a:solidFill>
              </a:defRPr>
            </a:lvl1pPr>
            <a:lvl2pPr>
              <a:defRPr sz="2000">
                <a:solidFill>
                  <a:schemeClr val="tx2">
                    <a:lumMod val="60000"/>
                    <a:lumOff val="40000"/>
                  </a:schemeClr>
                </a:solidFill>
              </a:defRPr>
            </a:lvl2pPr>
            <a:lvl3pPr>
              <a:defRPr sz="1800">
                <a:solidFill>
                  <a:schemeClr val="tx2">
                    <a:lumMod val="60000"/>
                    <a:lumOff val="40000"/>
                  </a:schemeClr>
                </a:solidFill>
              </a:defRPr>
            </a:lvl3pPr>
            <a:lvl4pPr>
              <a:defRPr sz="1600">
                <a:solidFill>
                  <a:schemeClr val="tx2">
                    <a:lumMod val="60000"/>
                    <a:lumOff val="40000"/>
                  </a:schemeClr>
                </a:solidFill>
              </a:defRPr>
            </a:lvl4pPr>
            <a:lvl5pPr>
              <a:defRPr sz="1600">
                <a:solidFill>
                  <a:schemeClr val="tx2">
                    <a:lumMod val="60000"/>
                    <a:lumOff val="40000"/>
                  </a:schemeClr>
                </a:solidFill>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solidFill>
                  <a:schemeClr val="tx2">
                    <a:lumMod val="60000"/>
                    <a:lumOff val="40000"/>
                  </a:schemeClr>
                </a:solidFill>
              </a:defRPr>
            </a:lvl1pPr>
            <a:lvl2pPr>
              <a:defRPr sz="2000">
                <a:solidFill>
                  <a:schemeClr val="tx2">
                    <a:lumMod val="60000"/>
                    <a:lumOff val="40000"/>
                  </a:schemeClr>
                </a:solidFill>
              </a:defRPr>
            </a:lvl2pPr>
            <a:lvl3pPr>
              <a:defRPr sz="1800">
                <a:solidFill>
                  <a:schemeClr val="tx2">
                    <a:lumMod val="60000"/>
                    <a:lumOff val="40000"/>
                  </a:schemeClr>
                </a:solidFill>
              </a:defRPr>
            </a:lvl3pPr>
            <a:lvl4pPr>
              <a:defRPr sz="1600">
                <a:solidFill>
                  <a:schemeClr val="tx2">
                    <a:lumMod val="60000"/>
                    <a:lumOff val="40000"/>
                  </a:schemeClr>
                </a:solidFill>
              </a:defRPr>
            </a:lvl4pPr>
            <a:lvl5pPr>
              <a:defRPr sz="1600">
                <a:solidFill>
                  <a:schemeClr val="tx2">
                    <a:lumMod val="60000"/>
                    <a:lumOff val="40000"/>
                  </a:schemeClr>
                </a:solidFill>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7" name="6 Marcador de fecha"/>
          <p:cNvSpPr>
            <a:spLocks noGrp="1"/>
          </p:cNvSpPr>
          <p:nvPr>
            <p:ph type="dt" sz="half" idx="10"/>
          </p:nvPr>
        </p:nvSpPr>
        <p:spPr/>
        <p:txBody>
          <a:bodyPr/>
          <a:lstStyle/>
          <a:p>
            <a:fld id="{D363CBE5-0E58-4987-BDA0-3A8F6778A64F}" type="datetimeFigureOut">
              <a:rPr lang="es-CL" smtClean="0">
                <a:solidFill>
                  <a:prstClr val="black">
                    <a:tint val="75000"/>
                  </a:prstClr>
                </a:solidFill>
              </a:rPr>
              <a:pPr/>
              <a:t>20-11-2012</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pic>
        <p:nvPicPr>
          <p:cNvPr id="11"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35108907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363CBE5-0E58-4987-BDA0-3A8F6778A64F}" type="datetimeFigureOut">
              <a:rPr lang="es-CL" smtClean="0">
                <a:solidFill>
                  <a:prstClr val="black">
                    <a:tint val="75000"/>
                  </a:prstClr>
                </a:solidFill>
              </a:rPr>
              <a:pPr/>
              <a:t>20-11-2012</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7" name="6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prstClr val="white">
                    <a:lumMod val="50000"/>
                  </a:prstClr>
                </a:solidFill>
                <a:latin typeface="Verdana" pitchFamily="34" charset="0"/>
                <a:ea typeface="Verdana" pitchFamily="34" charset="0"/>
                <a:cs typeface="Verdana" pitchFamily="34" charset="0"/>
              </a:rPr>
              <a:t>Gobierno de Chile | Ministerio de Hacienda | Dirección ChileCompra</a:t>
            </a:r>
            <a:endParaRPr lang="es-CL" sz="900" b="1" dirty="0">
              <a:solidFill>
                <a:prstClr val="white">
                  <a:lumMod val="50000"/>
                </a:prstClr>
              </a:solidFill>
              <a:latin typeface="Verdana" pitchFamily="34" charset="0"/>
              <a:ea typeface="Verdana" pitchFamily="34" charset="0"/>
              <a:cs typeface="Verdana" pitchFamily="34" charset="0"/>
            </a:endParaRPr>
          </a:p>
        </p:txBody>
      </p:sp>
      <p:pic>
        <p:nvPicPr>
          <p:cNvPr id="8"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36128960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363CBE5-0E58-4987-BDA0-3A8F6778A64F}" type="datetimeFigureOut">
              <a:rPr lang="es-CL" smtClean="0">
                <a:solidFill>
                  <a:prstClr val="black">
                    <a:tint val="75000"/>
                  </a:prstClr>
                </a:solidFill>
              </a:rPr>
              <a:pPr/>
              <a:t>20-11-2012</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6" name="5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prstClr val="white">
                    <a:lumMod val="50000"/>
                  </a:prstClr>
                </a:solidFill>
                <a:latin typeface="Verdana" pitchFamily="34" charset="0"/>
                <a:ea typeface="Verdana" pitchFamily="34" charset="0"/>
                <a:cs typeface="Verdana" pitchFamily="34" charset="0"/>
              </a:rPr>
              <a:t>Gobierno de Chile | Ministerio de Hacienda | Dirección ChileCompra</a:t>
            </a:r>
            <a:endParaRPr lang="es-CL" sz="900" b="1" dirty="0">
              <a:solidFill>
                <a:prstClr val="white">
                  <a:lumMod val="50000"/>
                </a:prstClr>
              </a:solidFill>
              <a:latin typeface="Verdana" pitchFamily="34" charset="0"/>
              <a:ea typeface="Verdana" pitchFamily="34" charset="0"/>
              <a:cs typeface="Verdana" pitchFamily="34" charset="0"/>
            </a:endParaRPr>
          </a:p>
        </p:txBody>
      </p:sp>
      <p:pic>
        <p:nvPicPr>
          <p:cNvPr id="7"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5159300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363CBE5-0E58-4987-BDA0-3A8F6778A64F}" type="datetimeFigureOut">
              <a:rPr lang="es-CL" smtClean="0">
                <a:solidFill>
                  <a:prstClr val="black">
                    <a:tint val="75000"/>
                  </a:prstClr>
                </a:solidFill>
              </a:rPr>
              <a:pPr/>
              <a:t>20-11-2012</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9" name="8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prstClr val="white">
                    <a:lumMod val="50000"/>
                  </a:prstClr>
                </a:solidFill>
                <a:latin typeface="Verdana" pitchFamily="34" charset="0"/>
                <a:ea typeface="Verdana" pitchFamily="34" charset="0"/>
                <a:cs typeface="Verdana" pitchFamily="34" charset="0"/>
              </a:rPr>
              <a:t>Gobierno de Chile | Ministerio de Hacienda | Dirección ChileCompra</a:t>
            </a:r>
            <a:endParaRPr lang="es-CL" sz="900" b="1" dirty="0">
              <a:solidFill>
                <a:prstClr val="white">
                  <a:lumMod val="50000"/>
                </a:prstClr>
              </a:solidFill>
              <a:latin typeface="Verdana" pitchFamily="34" charset="0"/>
              <a:ea typeface="Verdana" pitchFamily="34" charset="0"/>
              <a:cs typeface="Verdana" pitchFamily="34" charset="0"/>
            </a:endParaRPr>
          </a:p>
        </p:txBody>
      </p:sp>
      <p:pic>
        <p:nvPicPr>
          <p:cNvPr id="10"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30960517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363CBE5-0E58-4987-BDA0-3A8F6778A64F}" type="datetimeFigureOut">
              <a:rPr lang="es-CL" smtClean="0"/>
              <a:pPr/>
              <a:t>20-11-2012</a:t>
            </a:fld>
            <a:endParaRPr lang="es-CL" dirty="0"/>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F9BABFE-0D9C-459D-98E1-0714B053AF90}" type="slidenum">
              <a:rPr lang="es-CL" smtClean="0"/>
              <a:pPr/>
              <a:t>‹Nº›</a:t>
            </a:fld>
            <a:endParaRPr lang="es-CL"/>
          </a:p>
        </p:txBody>
      </p:sp>
      <p:sp>
        <p:nvSpPr>
          <p:cNvPr id="8" name="7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schemeClr val="bg1">
                    <a:lumMod val="50000"/>
                  </a:schemeClr>
                </a:solidFill>
                <a:latin typeface="Verdana" pitchFamily="34" charset="0"/>
                <a:ea typeface="Verdana" pitchFamily="34" charset="0"/>
                <a:cs typeface="Verdana" pitchFamily="34" charset="0"/>
              </a:rPr>
              <a:t>Gobierno de Chile | Ministerio de Hacienda | Dirección ChileCompra</a:t>
            </a:r>
            <a:endParaRPr lang="es-CL" sz="900" b="1" dirty="0">
              <a:solidFill>
                <a:schemeClr val="bg1">
                  <a:lumMod val="50000"/>
                </a:schemeClr>
              </a:solidFill>
              <a:latin typeface="Verdana" pitchFamily="34" charset="0"/>
              <a:ea typeface="Verdana" pitchFamily="34" charset="0"/>
              <a:cs typeface="Verdana" pitchFamily="34" charset="0"/>
            </a:endParaRPr>
          </a:p>
        </p:txBody>
      </p:sp>
      <p:pic>
        <p:nvPicPr>
          <p:cNvPr id="9"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1469282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363CBE5-0E58-4987-BDA0-3A8F6778A64F}" type="datetimeFigureOut">
              <a:rPr lang="es-CL" smtClean="0">
                <a:solidFill>
                  <a:prstClr val="black">
                    <a:tint val="75000"/>
                  </a:prstClr>
                </a:solidFill>
              </a:rPr>
              <a:pPr/>
              <a:t>20-11-2012</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9" name="8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prstClr val="white">
                    <a:lumMod val="50000"/>
                  </a:prstClr>
                </a:solidFill>
                <a:latin typeface="Verdana" pitchFamily="34" charset="0"/>
                <a:ea typeface="Verdana" pitchFamily="34" charset="0"/>
                <a:cs typeface="Verdana" pitchFamily="34" charset="0"/>
              </a:rPr>
              <a:t>Gobierno de Chile | Ministerio de Hacienda | Dirección ChileCompra</a:t>
            </a:r>
            <a:endParaRPr lang="es-CL" sz="900" b="1" dirty="0">
              <a:solidFill>
                <a:prstClr val="white">
                  <a:lumMod val="50000"/>
                </a:prstClr>
              </a:solidFill>
              <a:latin typeface="Verdana" pitchFamily="34" charset="0"/>
              <a:ea typeface="Verdana" pitchFamily="34" charset="0"/>
              <a:cs typeface="Verdana" pitchFamily="34" charset="0"/>
            </a:endParaRPr>
          </a:p>
        </p:txBody>
      </p:sp>
      <p:pic>
        <p:nvPicPr>
          <p:cNvPr id="10"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40579023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363CBE5-0E58-4987-BDA0-3A8F6778A64F}" type="datetimeFigureOut">
              <a:rPr lang="es-CL" smtClean="0">
                <a:solidFill>
                  <a:prstClr val="black">
                    <a:tint val="75000"/>
                  </a:prstClr>
                </a:solidFill>
              </a:rPr>
              <a:pPr/>
              <a:t>20-11-2012</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8" name="7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prstClr val="white">
                    <a:lumMod val="50000"/>
                  </a:prstClr>
                </a:solidFill>
                <a:latin typeface="Verdana" pitchFamily="34" charset="0"/>
                <a:ea typeface="Verdana" pitchFamily="34" charset="0"/>
                <a:cs typeface="Verdana" pitchFamily="34" charset="0"/>
              </a:rPr>
              <a:t>Gobierno de Chile | Ministerio de Hacienda | Dirección ChileCompra</a:t>
            </a:r>
            <a:endParaRPr lang="es-CL" sz="900" b="1" dirty="0">
              <a:solidFill>
                <a:prstClr val="white">
                  <a:lumMod val="50000"/>
                </a:prstClr>
              </a:solidFill>
              <a:latin typeface="Verdana" pitchFamily="34" charset="0"/>
              <a:ea typeface="Verdana" pitchFamily="34" charset="0"/>
              <a:cs typeface="Verdana" pitchFamily="34" charset="0"/>
            </a:endParaRPr>
          </a:p>
        </p:txBody>
      </p:sp>
      <p:pic>
        <p:nvPicPr>
          <p:cNvPr id="9"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5027308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363CBE5-0E58-4987-BDA0-3A8F6778A64F}" type="datetimeFigureOut">
              <a:rPr lang="es-CL" smtClean="0">
                <a:solidFill>
                  <a:prstClr val="black">
                    <a:tint val="75000"/>
                  </a:prstClr>
                </a:solidFill>
              </a:rPr>
              <a:pPr/>
              <a:t>20-11-2012</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8" name="7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prstClr val="white">
                    <a:lumMod val="50000"/>
                  </a:prstClr>
                </a:solidFill>
                <a:latin typeface="Verdana" pitchFamily="34" charset="0"/>
                <a:ea typeface="Verdana" pitchFamily="34" charset="0"/>
                <a:cs typeface="Verdana" pitchFamily="34" charset="0"/>
              </a:rPr>
              <a:t>Gobierno de Chile | Ministerio de Hacienda | Dirección ChileCompra</a:t>
            </a:r>
            <a:endParaRPr lang="es-CL" sz="900" b="1" dirty="0">
              <a:solidFill>
                <a:prstClr val="white">
                  <a:lumMod val="50000"/>
                </a:prstClr>
              </a:solidFill>
              <a:latin typeface="Verdana" pitchFamily="34" charset="0"/>
              <a:ea typeface="Verdana" pitchFamily="34" charset="0"/>
              <a:cs typeface="Verdana" pitchFamily="34" charset="0"/>
            </a:endParaRPr>
          </a:p>
        </p:txBody>
      </p:sp>
      <p:pic>
        <p:nvPicPr>
          <p:cNvPr id="9"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34571512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363CBE5-0E58-4987-BDA0-3A8F6778A64F}" type="datetimeFigureOut">
              <a:rPr lang="es-CL" smtClean="0"/>
              <a:pPr/>
              <a:t>20-11-2012</a:t>
            </a:fld>
            <a:endParaRPr lang="es-CL" dirty="0"/>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F9BABFE-0D9C-459D-98E1-0714B053AF90}" type="slidenum">
              <a:rPr lang="es-CL" smtClean="0"/>
              <a:pPr/>
              <a:t>‹Nº›</a:t>
            </a:fld>
            <a:endParaRPr lang="es-CL"/>
          </a:p>
        </p:txBody>
      </p:sp>
      <p:sp>
        <p:nvSpPr>
          <p:cNvPr id="7" name="6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schemeClr val="bg1">
                    <a:lumMod val="50000"/>
                  </a:schemeClr>
                </a:solidFill>
                <a:latin typeface="Verdana" pitchFamily="34" charset="0"/>
                <a:ea typeface="Verdana" pitchFamily="34" charset="0"/>
                <a:cs typeface="Verdana" pitchFamily="34" charset="0"/>
              </a:rPr>
              <a:t>Gobierno de Chile | Ministerio de Hacienda | Dirección ChileCompra</a:t>
            </a:r>
            <a:endParaRPr lang="es-CL" sz="900" b="1" dirty="0">
              <a:solidFill>
                <a:schemeClr val="bg1">
                  <a:lumMod val="50000"/>
                </a:schemeClr>
              </a:solidFill>
              <a:latin typeface="Verdana" pitchFamily="34" charset="0"/>
              <a:ea typeface="Verdana" pitchFamily="34" charset="0"/>
              <a:cs typeface="Verdana" pitchFamily="34" charset="0"/>
            </a:endParaRPr>
          </a:p>
        </p:txBody>
      </p:sp>
      <p:pic>
        <p:nvPicPr>
          <p:cNvPr id="8"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36738968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D363CBE5-0E58-4987-BDA0-3A8F6778A64F}" type="datetimeFigureOut">
              <a:rPr lang="es-CL" smtClean="0"/>
              <a:pPr/>
              <a:t>20-11-2012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F9BABFE-0D9C-459D-98E1-0714B053AF90}" type="slidenum">
              <a:rPr lang="es-CL" smtClean="0"/>
              <a:pPr/>
              <a:t>‹Nº›</a:t>
            </a:fld>
            <a:endParaRPr lang="es-CL"/>
          </a:p>
        </p:txBody>
      </p:sp>
      <p:sp>
        <p:nvSpPr>
          <p:cNvPr id="9" name="8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schemeClr val="bg1">
                    <a:lumMod val="50000"/>
                  </a:schemeClr>
                </a:solidFill>
                <a:latin typeface="Verdana" pitchFamily="34" charset="0"/>
                <a:ea typeface="Verdana" pitchFamily="34" charset="0"/>
                <a:cs typeface="Verdana" pitchFamily="34" charset="0"/>
              </a:rPr>
              <a:t>Gobierno de Chile | Ministerio de Hacienda | Dirección ChileCompra</a:t>
            </a:r>
            <a:endParaRPr lang="es-CL" sz="900" b="1" dirty="0">
              <a:solidFill>
                <a:schemeClr val="bg1">
                  <a:lumMod val="50000"/>
                </a:schemeClr>
              </a:solidFill>
              <a:latin typeface="Verdana" pitchFamily="34" charset="0"/>
              <a:ea typeface="Verdana" pitchFamily="34" charset="0"/>
              <a:cs typeface="Verdana" pitchFamily="34" charset="0"/>
            </a:endParaRPr>
          </a:p>
        </p:txBody>
      </p:sp>
      <p:pic>
        <p:nvPicPr>
          <p:cNvPr id="10"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28330780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D363CBE5-0E58-4987-BDA0-3A8F6778A64F}" type="datetimeFigureOut">
              <a:rPr lang="es-CL" smtClean="0"/>
              <a:pPr/>
              <a:t>20-11-2012</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0F9BABFE-0D9C-459D-98E1-0714B053AF90}" type="slidenum">
              <a:rPr lang="es-CL" smtClean="0"/>
              <a:pPr/>
              <a:t>‹Nº›</a:t>
            </a:fld>
            <a:endParaRPr lang="es-CL"/>
          </a:p>
        </p:txBody>
      </p:sp>
      <p:pic>
        <p:nvPicPr>
          <p:cNvPr id="11"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21318720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363CBE5-0E58-4987-BDA0-3A8F6778A64F}" type="datetimeFigureOut">
              <a:rPr lang="es-CL" smtClean="0"/>
              <a:pPr/>
              <a:t>20-11-2012</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0F9BABFE-0D9C-459D-98E1-0714B053AF90}" type="slidenum">
              <a:rPr lang="es-CL" smtClean="0"/>
              <a:pPr/>
              <a:t>‹Nº›</a:t>
            </a:fld>
            <a:endParaRPr lang="es-CL"/>
          </a:p>
        </p:txBody>
      </p:sp>
      <p:sp>
        <p:nvSpPr>
          <p:cNvPr id="7" name="6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schemeClr val="bg1">
                    <a:lumMod val="50000"/>
                  </a:schemeClr>
                </a:solidFill>
                <a:latin typeface="Verdana" pitchFamily="34" charset="0"/>
                <a:ea typeface="Verdana" pitchFamily="34" charset="0"/>
                <a:cs typeface="Verdana" pitchFamily="34" charset="0"/>
              </a:rPr>
              <a:t>Gobierno de Chile | Ministerio de Hacienda | Dirección ChileCompra</a:t>
            </a:r>
            <a:endParaRPr lang="es-CL" sz="900" b="1" dirty="0">
              <a:solidFill>
                <a:schemeClr val="bg1">
                  <a:lumMod val="50000"/>
                </a:schemeClr>
              </a:solidFill>
              <a:latin typeface="Verdana" pitchFamily="34" charset="0"/>
              <a:ea typeface="Verdana" pitchFamily="34" charset="0"/>
              <a:cs typeface="Verdana" pitchFamily="34" charset="0"/>
            </a:endParaRPr>
          </a:p>
        </p:txBody>
      </p:sp>
      <p:pic>
        <p:nvPicPr>
          <p:cNvPr id="8"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41896356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363CBE5-0E58-4987-BDA0-3A8F6778A64F}" type="datetimeFigureOut">
              <a:rPr lang="es-CL" smtClean="0"/>
              <a:pPr/>
              <a:t>20-11-2012</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F9BABFE-0D9C-459D-98E1-0714B053AF90}" type="slidenum">
              <a:rPr lang="es-CL" smtClean="0"/>
              <a:pPr/>
              <a:t>‹Nº›</a:t>
            </a:fld>
            <a:endParaRPr lang="es-CL"/>
          </a:p>
        </p:txBody>
      </p:sp>
      <p:sp>
        <p:nvSpPr>
          <p:cNvPr id="6" name="5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schemeClr val="bg1">
                    <a:lumMod val="50000"/>
                  </a:schemeClr>
                </a:solidFill>
                <a:latin typeface="Verdana" pitchFamily="34" charset="0"/>
                <a:ea typeface="Verdana" pitchFamily="34" charset="0"/>
                <a:cs typeface="Verdana" pitchFamily="34" charset="0"/>
              </a:rPr>
              <a:t>Gobierno de Chile | Ministerio de Hacienda | Dirección ChileCompra</a:t>
            </a:r>
            <a:endParaRPr lang="es-CL" sz="900" b="1" dirty="0">
              <a:solidFill>
                <a:schemeClr val="bg1">
                  <a:lumMod val="50000"/>
                </a:schemeClr>
              </a:solidFill>
              <a:latin typeface="Verdana" pitchFamily="34" charset="0"/>
              <a:ea typeface="Verdana" pitchFamily="34" charset="0"/>
              <a:cs typeface="Verdana" pitchFamily="34" charset="0"/>
            </a:endParaRPr>
          </a:p>
        </p:txBody>
      </p:sp>
      <p:pic>
        <p:nvPicPr>
          <p:cNvPr id="7"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1260271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363CBE5-0E58-4987-BDA0-3A8F6778A64F}" type="datetimeFigureOut">
              <a:rPr lang="es-CL" smtClean="0"/>
              <a:pPr/>
              <a:t>20-11-2012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F9BABFE-0D9C-459D-98E1-0714B053AF90}" type="slidenum">
              <a:rPr lang="es-CL" smtClean="0"/>
              <a:pPr/>
              <a:t>‹Nº›</a:t>
            </a:fld>
            <a:endParaRPr lang="es-CL"/>
          </a:p>
        </p:txBody>
      </p:sp>
      <p:sp>
        <p:nvSpPr>
          <p:cNvPr id="9" name="8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schemeClr val="bg1">
                    <a:lumMod val="50000"/>
                  </a:schemeClr>
                </a:solidFill>
                <a:latin typeface="Verdana" pitchFamily="34" charset="0"/>
                <a:ea typeface="Verdana" pitchFamily="34" charset="0"/>
                <a:cs typeface="Verdana" pitchFamily="34" charset="0"/>
              </a:rPr>
              <a:t>Gobierno de Chile | Ministerio de Hacienda | Dirección ChileCompra</a:t>
            </a:r>
            <a:endParaRPr lang="es-CL" sz="900" b="1" dirty="0">
              <a:solidFill>
                <a:schemeClr val="bg1">
                  <a:lumMod val="50000"/>
                </a:schemeClr>
              </a:solidFill>
              <a:latin typeface="Verdana" pitchFamily="34" charset="0"/>
              <a:ea typeface="Verdana" pitchFamily="34" charset="0"/>
              <a:cs typeface="Verdana" pitchFamily="34" charset="0"/>
            </a:endParaRPr>
          </a:p>
        </p:txBody>
      </p:sp>
      <p:pic>
        <p:nvPicPr>
          <p:cNvPr id="10"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2319569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363CBE5-0E58-4987-BDA0-3A8F6778A64F}" type="datetimeFigureOut">
              <a:rPr lang="es-CL" smtClean="0"/>
              <a:pPr/>
              <a:t>20-11-2012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F9BABFE-0D9C-459D-98E1-0714B053AF90}" type="slidenum">
              <a:rPr lang="es-CL" smtClean="0"/>
              <a:pPr/>
              <a:t>‹Nº›</a:t>
            </a:fld>
            <a:endParaRPr lang="es-CL"/>
          </a:p>
        </p:txBody>
      </p:sp>
      <p:sp>
        <p:nvSpPr>
          <p:cNvPr id="9" name="8 CuadroTexto"/>
          <p:cNvSpPr txBox="1"/>
          <p:nvPr userDrawn="1"/>
        </p:nvSpPr>
        <p:spPr>
          <a:xfrm>
            <a:off x="25563" y="6525344"/>
            <a:ext cx="4546437" cy="230832"/>
          </a:xfrm>
          <a:prstGeom prst="rect">
            <a:avLst/>
          </a:prstGeom>
          <a:noFill/>
        </p:spPr>
        <p:txBody>
          <a:bodyPr wrap="none" rtlCol="0">
            <a:spAutoFit/>
          </a:bodyPr>
          <a:lstStyle/>
          <a:p>
            <a:r>
              <a:rPr lang="es-CL" sz="900" b="1" dirty="0" smtClean="0">
                <a:solidFill>
                  <a:schemeClr val="bg1">
                    <a:lumMod val="50000"/>
                  </a:schemeClr>
                </a:solidFill>
                <a:latin typeface="Verdana" pitchFamily="34" charset="0"/>
                <a:ea typeface="Verdana" pitchFamily="34" charset="0"/>
                <a:cs typeface="Verdana" pitchFamily="34" charset="0"/>
              </a:rPr>
              <a:t>Gobierno de Chile | Ministerio de Hacienda | Dirección ChileCompra</a:t>
            </a:r>
            <a:endParaRPr lang="es-CL" sz="900" b="1" dirty="0">
              <a:solidFill>
                <a:schemeClr val="bg1">
                  <a:lumMod val="50000"/>
                </a:schemeClr>
              </a:solidFill>
              <a:latin typeface="Verdana" pitchFamily="34" charset="0"/>
              <a:ea typeface="Verdana" pitchFamily="34" charset="0"/>
              <a:cs typeface="Verdana" pitchFamily="34" charset="0"/>
            </a:endParaRPr>
          </a:p>
        </p:txBody>
      </p:sp>
      <p:pic>
        <p:nvPicPr>
          <p:cNvPr id="10"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3634"/>
            <a:ext cx="899592" cy="6858000"/>
          </a:xfrm>
          <a:prstGeom prst="rect">
            <a:avLst/>
          </a:prstGeom>
        </p:spPr>
      </p:pic>
    </p:spTree>
    <p:extLst>
      <p:ext uri="{BB962C8B-B14F-4D97-AF65-F5344CB8AC3E}">
        <p14:creationId xmlns:p14="http://schemas.microsoft.com/office/powerpoint/2010/main" val="26809798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3CBE5-0E58-4987-BDA0-3A8F6778A64F}" type="datetimeFigureOut">
              <a:rPr lang="es-CL" smtClean="0"/>
              <a:pPr/>
              <a:t>20-11-2012</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BABFE-0D9C-459D-98E1-0714B053AF90}" type="slidenum">
              <a:rPr lang="es-CL" smtClean="0"/>
              <a:pPr/>
              <a:t>‹Nº›</a:t>
            </a:fld>
            <a:endParaRPr lang="es-CL"/>
          </a:p>
        </p:txBody>
      </p:sp>
    </p:spTree>
    <p:extLst>
      <p:ext uri="{BB962C8B-B14F-4D97-AF65-F5344CB8AC3E}">
        <p14:creationId xmlns:p14="http://schemas.microsoft.com/office/powerpoint/2010/main" val="386930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3CBE5-0E58-4987-BDA0-3A8F6778A64F}" type="datetimeFigureOut">
              <a:rPr lang="es-CL" smtClean="0">
                <a:solidFill>
                  <a:prstClr val="black">
                    <a:tint val="75000"/>
                  </a:prstClr>
                </a:solidFill>
              </a:rPr>
              <a:pPr/>
              <a:t>20-11-2012</a:t>
            </a:fld>
            <a:endParaRPr lang="es-CL"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89658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6.xml"/><Relationship Id="rId7" Type="http://schemas.openxmlformats.org/officeDocument/2006/relationships/slide" Target="slide25.xml"/><Relationship Id="rId2" Type="http://schemas.openxmlformats.org/officeDocument/2006/relationships/slide" Target="slide21.xml"/><Relationship Id="rId1" Type="http://schemas.openxmlformats.org/officeDocument/2006/relationships/slideLayout" Target="../slideLayouts/slideLayout13.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2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Hoja_de_c_lculo_de_Microsoft_Excel2.xlsx"/><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12"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diagramColors" Target="../diagrams/colors1.xml"/><Relationship Id="rId5" Type="http://schemas.openxmlformats.org/officeDocument/2006/relationships/image" Target="../media/image9.png"/><Relationship Id="rId10" Type="http://schemas.openxmlformats.org/officeDocument/2006/relationships/diagramQuickStyle" Target="../diagrams/quickStyle1.xml"/><Relationship Id="rId4" Type="http://schemas.openxmlformats.org/officeDocument/2006/relationships/image" Target="../media/image8.png"/><Relationship Id="rId9"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upload.wikimedia.org/wikipedia/commons/4/4a/50_meter_rifle_target.svg" TargetMode="External"/><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4.jpe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556791"/>
            <a:ext cx="7992888" cy="1008113"/>
          </a:xfrm>
        </p:spPr>
        <p:txBody>
          <a:bodyPr>
            <a:noAutofit/>
          </a:bodyPr>
          <a:lstStyle/>
          <a:p>
            <a:pPr algn="l"/>
            <a:r>
              <a:rPr lang="es-CL" sz="3200" b="1" dirty="0" smtClean="0">
                <a:solidFill>
                  <a:schemeClr val="bg1"/>
                </a:solidFill>
                <a:latin typeface="Verdana" pitchFamily="34" charset="0"/>
                <a:ea typeface="Verdana" pitchFamily="34" charset="0"/>
                <a:cs typeface="Verdana" pitchFamily="34" charset="0"/>
              </a:rPr>
              <a:t>Transparencia e integridad en las compras públicas</a:t>
            </a:r>
            <a:endParaRPr lang="es-CL" sz="3200" b="1" dirty="0">
              <a:solidFill>
                <a:schemeClr val="bg1"/>
              </a:solidFill>
              <a:latin typeface="Verdana" pitchFamily="34" charset="0"/>
              <a:ea typeface="Verdana" pitchFamily="34" charset="0"/>
              <a:cs typeface="Verdana" pitchFamily="34" charset="0"/>
            </a:endParaRPr>
          </a:p>
        </p:txBody>
      </p:sp>
      <p:sp>
        <p:nvSpPr>
          <p:cNvPr id="3" name="2 Subtítulo"/>
          <p:cNvSpPr>
            <a:spLocks noGrp="1"/>
          </p:cNvSpPr>
          <p:nvPr>
            <p:ph type="subTitle" idx="1"/>
          </p:nvPr>
        </p:nvSpPr>
        <p:spPr>
          <a:xfrm>
            <a:off x="611560" y="2564904"/>
            <a:ext cx="6912768" cy="550912"/>
          </a:xfrm>
        </p:spPr>
        <p:txBody>
          <a:bodyPr>
            <a:noAutofit/>
          </a:bodyPr>
          <a:lstStyle/>
          <a:p>
            <a:pPr algn="l"/>
            <a:r>
              <a:rPr lang="es-CL" sz="2000" dirty="0" smtClean="0">
                <a:solidFill>
                  <a:schemeClr val="bg1"/>
                </a:solidFill>
                <a:latin typeface="Trebuchet MS" pitchFamily="34" charset="0"/>
                <a:ea typeface="Verdana" pitchFamily="34" charset="0"/>
                <a:cs typeface="Verdana" pitchFamily="34" charset="0"/>
              </a:rPr>
              <a:t>Roberto Pinedo, Director de ChileCompra</a:t>
            </a:r>
          </a:p>
          <a:p>
            <a:pPr algn="l"/>
            <a:r>
              <a:rPr lang="es-CL" sz="2000" dirty="0" smtClean="0">
                <a:solidFill>
                  <a:schemeClr val="bg1"/>
                </a:solidFill>
                <a:latin typeface="Trebuchet MS" pitchFamily="34" charset="0"/>
                <a:ea typeface="Verdana" pitchFamily="34" charset="0"/>
                <a:cs typeface="Verdana" pitchFamily="34" charset="0"/>
              </a:rPr>
              <a:t>20 de noviembre de 2012 </a:t>
            </a:r>
            <a:endParaRPr lang="es-CL" sz="2000" dirty="0">
              <a:solidFill>
                <a:schemeClr val="bg1"/>
              </a:solidFill>
              <a:latin typeface="Trebuchet MS" pitchFamily="34" charset="0"/>
              <a:ea typeface="Verdana" pitchFamily="34" charset="0"/>
              <a:cs typeface="Verdana" pitchFamily="34" charset="0"/>
            </a:endParaRPr>
          </a:p>
        </p:txBody>
      </p:sp>
    </p:spTree>
    <p:extLst>
      <p:ext uri="{BB962C8B-B14F-4D97-AF65-F5344CB8AC3E}">
        <p14:creationId xmlns:p14="http://schemas.microsoft.com/office/powerpoint/2010/main" val="467414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1844824"/>
            <a:ext cx="6768752" cy="2808312"/>
          </a:xfrm>
        </p:spPr>
        <p:txBody>
          <a:bodyPr>
            <a:normAutofit fontScale="92500" lnSpcReduction="10000"/>
          </a:bodyPr>
          <a:lstStyle/>
          <a:p>
            <a:pPr>
              <a:lnSpc>
                <a:spcPct val="150000"/>
              </a:lnSpc>
            </a:pPr>
            <a:r>
              <a:rPr lang="es-CL" sz="2800" dirty="0">
                <a:solidFill>
                  <a:schemeClr val="tx2">
                    <a:lumMod val="60000"/>
                    <a:lumOff val="40000"/>
                  </a:schemeClr>
                </a:solidFill>
              </a:rPr>
              <a:t>Contexto </a:t>
            </a:r>
            <a:r>
              <a:rPr lang="es-CL" sz="2800" dirty="0" smtClean="0">
                <a:solidFill>
                  <a:schemeClr val="tx2">
                    <a:lumMod val="60000"/>
                    <a:lumOff val="40000"/>
                  </a:schemeClr>
                </a:solidFill>
              </a:rPr>
              <a:t>general</a:t>
            </a:r>
          </a:p>
          <a:p>
            <a:pPr>
              <a:lnSpc>
                <a:spcPct val="150000"/>
              </a:lnSpc>
            </a:pPr>
            <a:r>
              <a:rPr lang="es-MX" sz="2800" dirty="0">
                <a:solidFill>
                  <a:schemeClr val="tx2">
                    <a:lumMod val="60000"/>
                    <a:lumOff val="40000"/>
                  </a:schemeClr>
                </a:solidFill>
              </a:rPr>
              <a:t>Estructura Institucional</a:t>
            </a:r>
          </a:p>
          <a:p>
            <a:pPr>
              <a:lnSpc>
                <a:spcPct val="150000"/>
              </a:lnSpc>
            </a:pPr>
            <a:r>
              <a:rPr lang="es-MX" b="1" dirty="0">
                <a:solidFill>
                  <a:schemeClr val="tx2">
                    <a:lumMod val="60000"/>
                    <a:lumOff val="40000"/>
                  </a:schemeClr>
                </a:solidFill>
              </a:rPr>
              <a:t>Principales desafíos</a:t>
            </a:r>
            <a:endParaRPr lang="es-CL" b="1" dirty="0">
              <a:solidFill>
                <a:schemeClr val="tx2">
                  <a:lumMod val="60000"/>
                  <a:lumOff val="40000"/>
                </a:schemeClr>
              </a:solidFill>
            </a:endParaRPr>
          </a:p>
          <a:p>
            <a:pPr>
              <a:lnSpc>
                <a:spcPct val="150000"/>
              </a:lnSpc>
            </a:pPr>
            <a:r>
              <a:rPr lang="es-CL" sz="2800" dirty="0" smtClean="0">
                <a:solidFill>
                  <a:schemeClr val="tx2">
                    <a:lumMod val="60000"/>
                    <a:lumOff val="40000"/>
                  </a:schemeClr>
                </a:solidFill>
              </a:rPr>
              <a:t>Fortalecimiento del sistema</a:t>
            </a:r>
            <a:endParaRPr lang="es-CL" sz="2800" dirty="0">
              <a:solidFill>
                <a:schemeClr val="bg1">
                  <a:lumMod val="65000"/>
                </a:schemeClr>
              </a:solidFill>
            </a:endParaRPr>
          </a:p>
        </p:txBody>
      </p:sp>
      <p:sp>
        <p:nvSpPr>
          <p:cNvPr id="2" name="1 CuadroTexto"/>
          <p:cNvSpPr txBox="1"/>
          <p:nvPr/>
        </p:nvSpPr>
        <p:spPr>
          <a:xfrm>
            <a:off x="3491880" y="647110"/>
            <a:ext cx="2808312" cy="523220"/>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2800" b="1">
                <a:solidFill>
                  <a:schemeClr val="tx2">
                    <a:lumMod val="60000"/>
                    <a:lumOff val="40000"/>
                  </a:schemeClr>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s-MX" sz="3600" dirty="0"/>
              <a:t>AGENDA</a:t>
            </a:r>
            <a:endParaRPr lang="es-CL" sz="3600" dirty="0"/>
          </a:p>
        </p:txBody>
      </p:sp>
    </p:spTree>
    <p:extLst>
      <p:ext uri="{BB962C8B-B14F-4D97-AF65-F5344CB8AC3E}">
        <p14:creationId xmlns:p14="http://schemas.microsoft.com/office/powerpoint/2010/main" val="1100688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Gráfico"/>
          <p:cNvGraphicFramePr>
            <a:graphicFrameLocks/>
          </p:cNvGraphicFramePr>
          <p:nvPr>
            <p:extLst>
              <p:ext uri="{D42A27DB-BD31-4B8C-83A1-F6EECF244321}">
                <p14:modId xmlns:p14="http://schemas.microsoft.com/office/powerpoint/2010/main" val="1489061657"/>
              </p:ext>
            </p:extLst>
          </p:nvPr>
        </p:nvGraphicFramePr>
        <p:xfrm>
          <a:off x="971602" y="908720"/>
          <a:ext cx="6892875"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a:spLocks noGrp="1"/>
          </p:cNvSpPr>
          <p:nvPr>
            <p:ph type="title"/>
          </p:nvPr>
        </p:nvSpPr>
        <p:spPr>
          <a:xfrm>
            <a:off x="395536" y="116632"/>
            <a:ext cx="7992888" cy="936104"/>
          </a:xfrm>
        </p:spPr>
        <p:txBody>
          <a:bodyPr>
            <a:normAutofit/>
          </a:bodyPr>
          <a:lstStyle/>
          <a:p>
            <a:pPr algn="ctr"/>
            <a:r>
              <a:rPr lang="es-MX" sz="4000" b="1" dirty="0" smtClean="0">
                <a:solidFill>
                  <a:schemeClr val="tx2">
                    <a:lumMod val="60000"/>
                    <a:lumOff val="40000"/>
                  </a:schemeClr>
                </a:solidFill>
              </a:rPr>
              <a:t>Reclamos derivados a CGR</a:t>
            </a:r>
            <a:endParaRPr lang="es-CL" sz="4000" b="1" dirty="0">
              <a:solidFill>
                <a:schemeClr val="tx2">
                  <a:lumMod val="60000"/>
                  <a:lumOff val="40000"/>
                </a:schemeClr>
              </a:solidFill>
            </a:endParaRPr>
          </a:p>
        </p:txBody>
      </p:sp>
      <p:sp>
        <p:nvSpPr>
          <p:cNvPr id="5" name="4 Rectángulo"/>
          <p:cNvSpPr/>
          <p:nvPr/>
        </p:nvSpPr>
        <p:spPr>
          <a:xfrm>
            <a:off x="251521" y="4077074"/>
            <a:ext cx="8136903" cy="2424268"/>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pPr>
            <a:r>
              <a:rPr lang="es-ES_tradnl" sz="2400" dirty="0">
                <a:solidFill>
                  <a:schemeClr val="tx2">
                    <a:lumMod val="60000"/>
                    <a:lumOff val="40000"/>
                  </a:schemeClr>
                </a:solidFill>
              </a:rPr>
              <a:t>Los temas que generan mayor cantidad de </a:t>
            </a:r>
            <a:r>
              <a:rPr lang="es-ES_tradnl" sz="2400" dirty="0" smtClean="0">
                <a:solidFill>
                  <a:schemeClr val="tx2">
                    <a:lumMod val="60000"/>
                    <a:lumOff val="40000"/>
                  </a:schemeClr>
                </a:solidFill>
              </a:rPr>
              <a:t>reclamos </a:t>
            </a:r>
            <a:r>
              <a:rPr lang="es-ES_tradnl" sz="2400" dirty="0">
                <a:solidFill>
                  <a:schemeClr val="tx2">
                    <a:lumMod val="60000"/>
                    <a:lumOff val="40000"/>
                  </a:schemeClr>
                </a:solidFill>
              </a:rPr>
              <a:t>se concentran en errores en los criterios de evaluación, vulneración del principio de estricta sujeción a las bases y en el trato preferencial a uno o mas proveedores en detrimento de los demás.</a:t>
            </a:r>
            <a:endParaRPr lang="es-CL" sz="2400" dirty="0">
              <a:solidFill>
                <a:schemeClr val="tx2">
                  <a:lumMod val="60000"/>
                  <a:lumOff val="4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99634"/>
            <a:ext cx="7272808" cy="317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512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462345" y="3717032"/>
            <a:ext cx="4685719" cy="1824203"/>
          </a:xfrm>
          <a:prstGeom prst="rect">
            <a:avLst/>
          </a:prstGeom>
        </p:spPr>
        <p:txBody>
          <a:bodyPr vert="horz" lIns="91440" tIns="45720" rIns="91440" bIns="45720" rtlCol="0" anchor="ctr">
            <a:noAutofit/>
          </a:bodyPr>
          <a:lstStyle>
            <a:defPPr>
              <a:defRPr lang="es-CL"/>
            </a:defPPr>
            <a:lvl1pPr>
              <a:spcBef>
                <a:spcPct val="0"/>
              </a:spcBef>
              <a:defRPr sz="2400">
                <a:solidFill>
                  <a:srgbClr val="006CB7"/>
                </a:solidFill>
                <a:latin typeface="Verdana" pitchFamily="34" charset="0"/>
                <a:ea typeface="Verdana" pitchFamily="34" charset="0"/>
                <a:cs typeface="Verdana" pitchFamily="34" charset="0"/>
              </a:defRPr>
            </a:lvl1pPr>
          </a:lstStyle>
          <a:p>
            <a:r>
              <a:rPr lang="es-MX" sz="3200" dirty="0">
                <a:solidFill>
                  <a:schemeClr val="tx2">
                    <a:lumMod val="60000"/>
                    <a:lumOff val="40000"/>
                  </a:schemeClr>
                </a:solidFill>
                <a:latin typeface="+mn-lt"/>
                <a:ea typeface="+mn-ea"/>
                <a:cs typeface="+mn-cs"/>
              </a:rPr>
              <a:t>Impacto de la percepción de irregularidad en los procesos licitatorios: </a:t>
            </a:r>
            <a:r>
              <a:rPr lang="es-CL" sz="4000" dirty="0">
                <a:solidFill>
                  <a:schemeClr val="tx2">
                    <a:lumMod val="60000"/>
                    <a:lumOff val="40000"/>
                  </a:schemeClr>
                </a:solidFill>
                <a:latin typeface="+mn-lt"/>
                <a:ea typeface="+mn-ea"/>
                <a:cs typeface="+mn-cs"/>
              </a:rPr>
              <a:t>merma en el número de competidores </a:t>
            </a:r>
            <a:r>
              <a:rPr lang="es-CL" sz="3200" dirty="0">
                <a:solidFill>
                  <a:schemeClr val="tx2">
                    <a:lumMod val="60000"/>
                    <a:lumOff val="40000"/>
                  </a:schemeClr>
                </a:solidFill>
                <a:latin typeface="+mn-lt"/>
                <a:ea typeface="+mn-ea"/>
                <a:cs typeface="+mn-cs"/>
              </a:rPr>
              <a:t>en el mercado público</a:t>
            </a:r>
            <a:endParaRPr lang="es-ES" sz="3200" dirty="0">
              <a:solidFill>
                <a:schemeClr val="tx2">
                  <a:lumMod val="60000"/>
                  <a:lumOff val="40000"/>
                </a:schemeClr>
              </a:solidFill>
              <a:latin typeface="+mn-lt"/>
              <a:ea typeface="+mn-ea"/>
              <a:cs typeface="+mn-cs"/>
            </a:endParaRPr>
          </a:p>
        </p:txBody>
      </p:sp>
      <p:pic>
        <p:nvPicPr>
          <p:cNvPr id="4" name="4 Marcador de contenido"/>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44408" y="0"/>
            <a:ext cx="899592" cy="6858000"/>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948" r="76464"/>
          <a:stretch/>
        </p:blipFill>
        <p:spPr bwMode="auto">
          <a:xfrm>
            <a:off x="5148065" y="1052736"/>
            <a:ext cx="2703091" cy="565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rot="16200000">
            <a:off x="7162429" y="5006660"/>
            <a:ext cx="2163961" cy="338554"/>
          </a:xfrm>
          <a:prstGeom prst="rect">
            <a:avLst/>
          </a:prstGeom>
          <a:noFill/>
        </p:spPr>
        <p:txBody>
          <a:bodyPr wrap="square" rtlCol="0">
            <a:spAutoFit/>
          </a:bodyPr>
          <a:lstStyle/>
          <a:p>
            <a:pPr algn="ctr"/>
            <a:r>
              <a:rPr lang="es-CL" sz="1600" dirty="0" smtClean="0"/>
              <a:t>Front </a:t>
            </a:r>
            <a:r>
              <a:rPr lang="es-CL" sz="1600" dirty="0" err="1"/>
              <a:t>D</a:t>
            </a:r>
            <a:r>
              <a:rPr lang="es-CL" sz="1600" dirty="0" err="1" smtClean="0"/>
              <a:t>esk</a:t>
            </a:r>
            <a:r>
              <a:rPr lang="es-CL" sz="1600" dirty="0" smtClean="0"/>
              <a:t> 2011</a:t>
            </a:r>
            <a:endParaRPr lang="es-CL" sz="1600" dirty="0"/>
          </a:p>
        </p:txBody>
      </p:sp>
      <p:sp>
        <p:nvSpPr>
          <p:cNvPr id="5" name="4 Rectángulo"/>
          <p:cNvSpPr/>
          <p:nvPr/>
        </p:nvSpPr>
        <p:spPr>
          <a:xfrm>
            <a:off x="107504" y="338471"/>
            <a:ext cx="7743652" cy="707886"/>
          </a:xfrm>
          <a:prstGeom prst="rect">
            <a:avLst/>
          </a:prstGeom>
        </p:spPr>
        <p:txBody>
          <a:bodyPr wrap="square">
            <a:spAutoFit/>
          </a:bodyPr>
          <a:lstStyle/>
          <a:p>
            <a:r>
              <a:rPr lang="es-CL" sz="4000" b="1" dirty="0">
                <a:solidFill>
                  <a:schemeClr val="tx2">
                    <a:lumMod val="60000"/>
                    <a:lumOff val="40000"/>
                  </a:schemeClr>
                </a:solidFill>
                <a:latin typeface="+mj-lt"/>
                <a:ea typeface="+mj-ea"/>
                <a:cs typeface="+mj-cs"/>
              </a:rPr>
              <a:t>Percepción de transparencia</a:t>
            </a:r>
          </a:p>
        </p:txBody>
      </p:sp>
    </p:spTree>
    <p:extLst>
      <p:ext uri="{BB962C8B-B14F-4D97-AF65-F5344CB8AC3E}">
        <p14:creationId xmlns:p14="http://schemas.microsoft.com/office/powerpoint/2010/main" val="2864388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1844824"/>
            <a:ext cx="6768752" cy="2808312"/>
          </a:xfrm>
        </p:spPr>
        <p:txBody>
          <a:bodyPr>
            <a:normAutofit fontScale="92500" lnSpcReduction="10000"/>
          </a:bodyPr>
          <a:lstStyle/>
          <a:p>
            <a:pPr>
              <a:lnSpc>
                <a:spcPct val="150000"/>
              </a:lnSpc>
            </a:pPr>
            <a:r>
              <a:rPr lang="es-CL" sz="2800" dirty="0">
                <a:solidFill>
                  <a:schemeClr val="tx2">
                    <a:lumMod val="60000"/>
                    <a:lumOff val="40000"/>
                  </a:schemeClr>
                </a:solidFill>
              </a:rPr>
              <a:t>Contexto </a:t>
            </a:r>
            <a:r>
              <a:rPr lang="es-CL" sz="2800" dirty="0" smtClean="0">
                <a:solidFill>
                  <a:schemeClr val="tx2">
                    <a:lumMod val="60000"/>
                    <a:lumOff val="40000"/>
                  </a:schemeClr>
                </a:solidFill>
              </a:rPr>
              <a:t>general</a:t>
            </a:r>
          </a:p>
          <a:p>
            <a:pPr>
              <a:lnSpc>
                <a:spcPct val="150000"/>
              </a:lnSpc>
            </a:pPr>
            <a:r>
              <a:rPr lang="es-MX" sz="2800" dirty="0"/>
              <a:t>Estructura Institucional</a:t>
            </a:r>
          </a:p>
          <a:p>
            <a:pPr>
              <a:lnSpc>
                <a:spcPct val="150000"/>
              </a:lnSpc>
            </a:pPr>
            <a:r>
              <a:rPr lang="es-MX" sz="2800" dirty="0" smtClean="0">
                <a:solidFill>
                  <a:schemeClr val="tx2">
                    <a:lumMod val="60000"/>
                    <a:lumOff val="40000"/>
                  </a:schemeClr>
                </a:solidFill>
              </a:rPr>
              <a:t>Principales desafíos</a:t>
            </a:r>
            <a:endParaRPr lang="es-CL" sz="2800" dirty="0">
              <a:solidFill>
                <a:schemeClr val="tx2">
                  <a:lumMod val="60000"/>
                  <a:lumOff val="40000"/>
                </a:schemeClr>
              </a:solidFill>
            </a:endParaRPr>
          </a:p>
          <a:p>
            <a:pPr>
              <a:lnSpc>
                <a:spcPct val="150000"/>
              </a:lnSpc>
            </a:pPr>
            <a:r>
              <a:rPr lang="es-CL" b="1" dirty="0"/>
              <a:t>Fortalecimiento del sistema</a:t>
            </a:r>
          </a:p>
        </p:txBody>
      </p:sp>
      <p:sp>
        <p:nvSpPr>
          <p:cNvPr id="2" name="1 CuadroTexto"/>
          <p:cNvSpPr txBox="1"/>
          <p:nvPr/>
        </p:nvSpPr>
        <p:spPr>
          <a:xfrm>
            <a:off x="3491880" y="647110"/>
            <a:ext cx="2808312" cy="523220"/>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2800" b="1">
                <a:solidFill>
                  <a:schemeClr val="tx2">
                    <a:lumMod val="60000"/>
                    <a:lumOff val="40000"/>
                  </a:schemeClr>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s-MX" sz="3600" dirty="0"/>
              <a:t>AGENDA</a:t>
            </a:r>
            <a:endParaRPr lang="es-CL" sz="3600" dirty="0"/>
          </a:p>
        </p:txBody>
      </p:sp>
    </p:spTree>
    <p:extLst>
      <p:ext uri="{BB962C8B-B14F-4D97-AF65-F5344CB8AC3E}">
        <p14:creationId xmlns:p14="http://schemas.microsoft.com/office/powerpoint/2010/main" val="1100688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34 CuadroTexto"/>
          <p:cNvSpPr txBox="1">
            <a:spLocks noChangeArrowheads="1"/>
          </p:cNvSpPr>
          <p:nvPr/>
        </p:nvSpPr>
        <p:spPr bwMode="auto">
          <a:xfrm>
            <a:off x="1569770" y="1736725"/>
            <a:ext cx="1008185" cy="2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dirty="0">
                <a:solidFill>
                  <a:srgbClr val="0070C0"/>
                </a:solidFill>
                <a:latin typeface="Trebuchet MS" pitchFamily="34" charset="0"/>
              </a:rPr>
              <a:t>Presupuesto</a:t>
            </a:r>
          </a:p>
        </p:txBody>
      </p:sp>
      <p:sp>
        <p:nvSpPr>
          <p:cNvPr id="9223" name="35 CuadroTexto"/>
          <p:cNvSpPr txBox="1">
            <a:spLocks noChangeArrowheads="1"/>
          </p:cNvSpPr>
          <p:nvPr/>
        </p:nvSpPr>
        <p:spPr bwMode="auto">
          <a:xfrm>
            <a:off x="251520" y="1647826"/>
            <a:ext cx="1025769" cy="43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dirty="0">
                <a:solidFill>
                  <a:srgbClr val="0070C0"/>
                </a:solidFill>
                <a:latin typeface="Trebuchet MS" pitchFamily="34" charset="0"/>
              </a:rPr>
              <a:t>Planificación de compras</a:t>
            </a:r>
          </a:p>
        </p:txBody>
      </p:sp>
      <p:sp>
        <p:nvSpPr>
          <p:cNvPr id="9224" name="36 CuadroTexto"/>
          <p:cNvSpPr txBox="1">
            <a:spLocks noChangeArrowheads="1"/>
          </p:cNvSpPr>
          <p:nvPr/>
        </p:nvSpPr>
        <p:spPr bwMode="auto">
          <a:xfrm>
            <a:off x="8030422" y="1592264"/>
            <a:ext cx="896815"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Recepción y Pago</a:t>
            </a:r>
          </a:p>
        </p:txBody>
      </p:sp>
      <p:cxnSp>
        <p:nvCxnSpPr>
          <p:cNvPr id="44" name="43 Conector recto"/>
          <p:cNvCxnSpPr/>
          <p:nvPr/>
        </p:nvCxnSpPr>
        <p:spPr>
          <a:xfrm>
            <a:off x="1413432" y="1581150"/>
            <a:ext cx="0" cy="35242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2543198" y="1000126"/>
            <a:ext cx="0" cy="4321175"/>
          </a:xfrm>
          <a:prstGeom prst="line">
            <a:avLst/>
          </a:prstGeom>
          <a:ln w="190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flipH="1">
            <a:off x="184638" y="4875214"/>
            <a:ext cx="8869974" cy="142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80 Conector recto"/>
          <p:cNvCxnSpPr/>
          <p:nvPr/>
        </p:nvCxnSpPr>
        <p:spPr>
          <a:xfrm flipH="1">
            <a:off x="285864" y="2152650"/>
            <a:ext cx="8676543" cy="12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a:off x="7706159" y="1408114"/>
            <a:ext cx="0" cy="36972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243" name="45 CuadroTexto"/>
          <p:cNvSpPr txBox="1">
            <a:spLocks noChangeArrowheads="1"/>
          </p:cNvSpPr>
          <p:nvPr/>
        </p:nvSpPr>
        <p:spPr bwMode="auto">
          <a:xfrm>
            <a:off x="2627784" y="1700808"/>
            <a:ext cx="1151792"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dirty="0" smtClean="0">
                <a:solidFill>
                  <a:srgbClr val="0070C0"/>
                </a:solidFill>
                <a:latin typeface="Trebuchet MS" pitchFamily="34" charset="0"/>
              </a:rPr>
              <a:t>Licitación</a:t>
            </a:r>
          </a:p>
          <a:p>
            <a:pPr algn="ctr" eaLnBrk="1"/>
            <a:r>
              <a:rPr lang="es-MX" sz="1000" b="1" dirty="0">
                <a:solidFill>
                  <a:srgbClr val="0070C0"/>
                </a:solidFill>
                <a:latin typeface="Trebuchet MS" pitchFamily="34" charset="0"/>
              </a:rPr>
              <a:t>o</a:t>
            </a:r>
            <a:r>
              <a:rPr lang="es-MX" sz="1000" b="1" dirty="0" smtClean="0">
                <a:solidFill>
                  <a:srgbClr val="0070C0"/>
                </a:solidFill>
                <a:latin typeface="Trebuchet MS" pitchFamily="34" charset="0"/>
              </a:rPr>
              <a:t> excepciones</a:t>
            </a:r>
            <a:endParaRPr lang="es-CL" sz="1000" b="1" dirty="0">
              <a:solidFill>
                <a:srgbClr val="0070C0"/>
              </a:solidFill>
              <a:latin typeface="Trebuchet MS" pitchFamily="34" charset="0"/>
            </a:endParaRPr>
          </a:p>
        </p:txBody>
      </p:sp>
      <p:sp>
        <p:nvSpPr>
          <p:cNvPr id="9244" name="46 CuadroTexto"/>
          <p:cNvSpPr txBox="1">
            <a:spLocks noChangeArrowheads="1"/>
          </p:cNvSpPr>
          <p:nvPr/>
        </p:nvSpPr>
        <p:spPr bwMode="auto">
          <a:xfrm>
            <a:off x="5223363" y="1666875"/>
            <a:ext cx="1151792"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dirty="0">
                <a:solidFill>
                  <a:srgbClr val="0070C0"/>
                </a:solidFill>
                <a:latin typeface="Trebuchet MS" pitchFamily="34" charset="0"/>
              </a:rPr>
              <a:t>Gran compra en CM</a:t>
            </a:r>
          </a:p>
        </p:txBody>
      </p:sp>
      <p:sp>
        <p:nvSpPr>
          <p:cNvPr id="9245" name="47 CuadroTexto"/>
          <p:cNvSpPr txBox="1">
            <a:spLocks noChangeArrowheads="1"/>
          </p:cNvSpPr>
          <p:nvPr/>
        </p:nvSpPr>
        <p:spPr bwMode="auto">
          <a:xfrm>
            <a:off x="6433359" y="1674813"/>
            <a:ext cx="1151792" cy="2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dirty="0">
                <a:solidFill>
                  <a:srgbClr val="0070C0"/>
                </a:solidFill>
                <a:latin typeface="Trebuchet MS" pitchFamily="34" charset="0"/>
              </a:rPr>
              <a:t>Contrato</a:t>
            </a:r>
          </a:p>
        </p:txBody>
      </p:sp>
      <p:cxnSp>
        <p:nvCxnSpPr>
          <p:cNvPr id="50" name="49 Conector recto"/>
          <p:cNvCxnSpPr/>
          <p:nvPr/>
        </p:nvCxnSpPr>
        <p:spPr>
          <a:xfrm>
            <a:off x="5135692" y="1581150"/>
            <a:ext cx="0" cy="35242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248" name="52 CuadroTexto"/>
          <p:cNvSpPr txBox="1">
            <a:spLocks noChangeArrowheads="1"/>
          </p:cNvSpPr>
          <p:nvPr/>
        </p:nvSpPr>
        <p:spPr bwMode="auto">
          <a:xfrm>
            <a:off x="2599891" y="2368550"/>
            <a:ext cx="1151792" cy="2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RFI</a:t>
            </a:r>
          </a:p>
        </p:txBody>
      </p:sp>
      <p:sp>
        <p:nvSpPr>
          <p:cNvPr id="9249" name="54 CuadroTexto"/>
          <p:cNvSpPr txBox="1">
            <a:spLocks noChangeArrowheads="1"/>
          </p:cNvSpPr>
          <p:nvPr/>
        </p:nvSpPr>
        <p:spPr bwMode="auto">
          <a:xfrm>
            <a:off x="2632541" y="2728914"/>
            <a:ext cx="1151792"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Construcción de bases</a:t>
            </a:r>
          </a:p>
        </p:txBody>
      </p:sp>
      <p:cxnSp>
        <p:nvCxnSpPr>
          <p:cNvPr id="64" name="63 Conector recto"/>
          <p:cNvCxnSpPr/>
          <p:nvPr/>
        </p:nvCxnSpPr>
        <p:spPr>
          <a:xfrm>
            <a:off x="6443090" y="1000125"/>
            <a:ext cx="21980" cy="4445000"/>
          </a:xfrm>
          <a:prstGeom prst="line">
            <a:avLst/>
          </a:prstGeom>
          <a:ln w="190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253" name="70 CuadroTexto"/>
          <p:cNvSpPr txBox="1">
            <a:spLocks noChangeArrowheads="1"/>
          </p:cNvSpPr>
          <p:nvPr/>
        </p:nvSpPr>
        <p:spPr bwMode="auto">
          <a:xfrm>
            <a:off x="3960454" y="1720851"/>
            <a:ext cx="1151792" cy="2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eaLnBrk="1"/>
            <a:r>
              <a:rPr lang="es-CL" sz="1000" b="1">
                <a:solidFill>
                  <a:srgbClr val="0070C0"/>
                </a:solidFill>
                <a:latin typeface="Trebuchet MS" pitchFamily="34" charset="0"/>
              </a:rPr>
              <a:t>Compra en CM</a:t>
            </a:r>
          </a:p>
        </p:txBody>
      </p:sp>
      <p:cxnSp>
        <p:nvCxnSpPr>
          <p:cNvPr id="72" name="71 Conector recto"/>
          <p:cNvCxnSpPr/>
          <p:nvPr/>
        </p:nvCxnSpPr>
        <p:spPr>
          <a:xfrm>
            <a:off x="3872782" y="1652588"/>
            <a:ext cx="0" cy="34528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255" name="72 CuadroTexto"/>
          <p:cNvSpPr txBox="1">
            <a:spLocks noChangeArrowheads="1"/>
          </p:cNvSpPr>
          <p:nvPr/>
        </p:nvSpPr>
        <p:spPr bwMode="auto">
          <a:xfrm>
            <a:off x="2667298" y="3232150"/>
            <a:ext cx="1151792"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Preguntas y respuestas</a:t>
            </a:r>
          </a:p>
        </p:txBody>
      </p:sp>
      <p:sp>
        <p:nvSpPr>
          <p:cNvPr id="9256" name="73 CuadroTexto"/>
          <p:cNvSpPr txBox="1">
            <a:spLocks noChangeArrowheads="1"/>
          </p:cNvSpPr>
          <p:nvPr/>
        </p:nvSpPr>
        <p:spPr bwMode="auto">
          <a:xfrm>
            <a:off x="2632541" y="3752851"/>
            <a:ext cx="1151792"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Evaluación de ofertas</a:t>
            </a:r>
          </a:p>
        </p:txBody>
      </p:sp>
      <p:sp>
        <p:nvSpPr>
          <p:cNvPr id="9257" name="74 CuadroTexto"/>
          <p:cNvSpPr txBox="1">
            <a:spLocks noChangeArrowheads="1"/>
          </p:cNvSpPr>
          <p:nvPr/>
        </p:nvSpPr>
        <p:spPr bwMode="auto">
          <a:xfrm>
            <a:off x="2609095" y="4256088"/>
            <a:ext cx="1153257"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Adjudicación/</a:t>
            </a:r>
          </a:p>
          <a:p>
            <a:pPr algn="ctr" eaLnBrk="1"/>
            <a:r>
              <a:rPr lang="es-CL" sz="1000" b="1">
                <a:solidFill>
                  <a:srgbClr val="0070C0"/>
                </a:solidFill>
                <a:latin typeface="Trebuchet MS" pitchFamily="34" charset="0"/>
              </a:rPr>
              <a:t>Deserción</a:t>
            </a:r>
          </a:p>
        </p:txBody>
      </p:sp>
      <p:sp>
        <p:nvSpPr>
          <p:cNvPr id="9258" name="75 CuadroTexto"/>
          <p:cNvSpPr txBox="1">
            <a:spLocks noChangeArrowheads="1"/>
          </p:cNvSpPr>
          <p:nvPr/>
        </p:nvSpPr>
        <p:spPr bwMode="auto">
          <a:xfrm>
            <a:off x="6516216" y="2312989"/>
            <a:ext cx="1151792"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dirty="0">
                <a:solidFill>
                  <a:srgbClr val="0070C0"/>
                </a:solidFill>
                <a:latin typeface="Trebuchet MS" pitchFamily="34" charset="0"/>
              </a:rPr>
              <a:t>Generar </a:t>
            </a:r>
          </a:p>
          <a:p>
            <a:pPr algn="ctr" eaLnBrk="1"/>
            <a:r>
              <a:rPr lang="es-CL" sz="1000" b="1" dirty="0">
                <a:solidFill>
                  <a:srgbClr val="0070C0"/>
                </a:solidFill>
                <a:latin typeface="Trebuchet MS" pitchFamily="34" charset="0"/>
              </a:rPr>
              <a:t>contrato</a:t>
            </a:r>
          </a:p>
        </p:txBody>
      </p:sp>
      <p:sp>
        <p:nvSpPr>
          <p:cNvPr id="9259" name="77 CuadroTexto"/>
          <p:cNvSpPr txBox="1">
            <a:spLocks noChangeArrowheads="1"/>
          </p:cNvSpPr>
          <p:nvPr/>
        </p:nvSpPr>
        <p:spPr bwMode="auto">
          <a:xfrm>
            <a:off x="6550973" y="2728914"/>
            <a:ext cx="1151792"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Generar orden de compra</a:t>
            </a:r>
          </a:p>
        </p:txBody>
      </p:sp>
      <p:sp>
        <p:nvSpPr>
          <p:cNvPr id="9260" name="78 CuadroTexto"/>
          <p:cNvSpPr txBox="1">
            <a:spLocks noChangeArrowheads="1"/>
          </p:cNvSpPr>
          <p:nvPr/>
        </p:nvSpPr>
        <p:spPr bwMode="auto">
          <a:xfrm>
            <a:off x="7977668" y="2224088"/>
            <a:ext cx="902677" cy="56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Recepción de bienes y servicios</a:t>
            </a:r>
          </a:p>
        </p:txBody>
      </p:sp>
      <p:sp>
        <p:nvSpPr>
          <p:cNvPr id="9261" name="79 CuadroTexto"/>
          <p:cNvSpPr txBox="1">
            <a:spLocks noChangeArrowheads="1"/>
          </p:cNvSpPr>
          <p:nvPr/>
        </p:nvSpPr>
        <p:spPr bwMode="auto">
          <a:xfrm>
            <a:off x="8015768" y="2873375"/>
            <a:ext cx="1009649" cy="2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Facturación</a:t>
            </a:r>
          </a:p>
        </p:txBody>
      </p:sp>
      <p:sp>
        <p:nvSpPr>
          <p:cNvPr id="9262" name="82 CuadroTexto"/>
          <p:cNvSpPr txBox="1">
            <a:spLocks noChangeArrowheads="1"/>
          </p:cNvSpPr>
          <p:nvPr/>
        </p:nvSpPr>
        <p:spPr bwMode="auto">
          <a:xfrm>
            <a:off x="8083176" y="3305175"/>
            <a:ext cx="791308" cy="2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Pago</a:t>
            </a:r>
          </a:p>
        </p:txBody>
      </p:sp>
      <p:sp>
        <p:nvSpPr>
          <p:cNvPr id="9263" name="83 CuadroTexto"/>
          <p:cNvSpPr txBox="1">
            <a:spLocks noChangeArrowheads="1"/>
          </p:cNvSpPr>
          <p:nvPr/>
        </p:nvSpPr>
        <p:spPr bwMode="auto">
          <a:xfrm>
            <a:off x="2618088" y="423863"/>
            <a:ext cx="382612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800" b="1" dirty="0">
                <a:solidFill>
                  <a:srgbClr val="0070C0"/>
                </a:solidFill>
                <a:latin typeface="Trebuchet MS" pitchFamily="34" charset="0"/>
              </a:rPr>
              <a:t>Proceso de abastecimiento</a:t>
            </a:r>
          </a:p>
        </p:txBody>
      </p:sp>
      <p:sp>
        <p:nvSpPr>
          <p:cNvPr id="9264" name="84 CuadroTexto"/>
          <p:cNvSpPr txBox="1">
            <a:spLocks noChangeArrowheads="1"/>
          </p:cNvSpPr>
          <p:nvPr/>
        </p:nvSpPr>
        <p:spPr bwMode="auto">
          <a:xfrm>
            <a:off x="482867" y="1052736"/>
            <a:ext cx="2060331"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eaLnBrk="1"/>
            <a:r>
              <a:rPr lang="es-CL" sz="1600" b="1" dirty="0">
                <a:solidFill>
                  <a:srgbClr val="0070C0"/>
                </a:solidFill>
                <a:latin typeface="Trebuchet MS" pitchFamily="34" charset="0"/>
              </a:rPr>
              <a:t>1. Planificación</a:t>
            </a:r>
          </a:p>
        </p:txBody>
      </p:sp>
      <p:sp>
        <p:nvSpPr>
          <p:cNvPr id="9265" name="88 CuadroTexto"/>
          <p:cNvSpPr txBox="1">
            <a:spLocks noChangeArrowheads="1"/>
          </p:cNvSpPr>
          <p:nvPr/>
        </p:nvSpPr>
        <p:spPr bwMode="auto">
          <a:xfrm>
            <a:off x="3810914" y="1052736"/>
            <a:ext cx="169719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eaLnBrk="1"/>
            <a:r>
              <a:rPr lang="es-CL" sz="1600" b="1" dirty="0">
                <a:solidFill>
                  <a:srgbClr val="0070C0"/>
                </a:solidFill>
                <a:latin typeface="Trebuchet MS" pitchFamily="34" charset="0"/>
              </a:rPr>
              <a:t>2. Selección</a:t>
            </a:r>
          </a:p>
        </p:txBody>
      </p:sp>
      <p:sp>
        <p:nvSpPr>
          <p:cNvPr id="9266" name="89 CuadroTexto"/>
          <p:cNvSpPr txBox="1">
            <a:spLocks noChangeArrowheads="1"/>
          </p:cNvSpPr>
          <p:nvPr/>
        </p:nvSpPr>
        <p:spPr bwMode="auto">
          <a:xfrm>
            <a:off x="6921126" y="1052736"/>
            <a:ext cx="1599466"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eaLnBrk="1"/>
            <a:r>
              <a:rPr lang="es-CL" sz="1600" b="1" dirty="0">
                <a:solidFill>
                  <a:srgbClr val="0070C0"/>
                </a:solidFill>
                <a:latin typeface="Trebuchet MS" pitchFamily="34" charset="0"/>
              </a:rPr>
              <a:t>3. Ejecución</a:t>
            </a:r>
          </a:p>
        </p:txBody>
      </p:sp>
      <p:sp>
        <p:nvSpPr>
          <p:cNvPr id="9267" name="90 CuadroTexto"/>
          <p:cNvSpPr txBox="1">
            <a:spLocks noChangeArrowheads="1"/>
          </p:cNvSpPr>
          <p:nvPr/>
        </p:nvSpPr>
        <p:spPr bwMode="auto">
          <a:xfrm>
            <a:off x="1547664" y="2239964"/>
            <a:ext cx="1008185"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dirty="0">
                <a:solidFill>
                  <a:srgbClr val="0070C0"/>
                </a:solidFill>
                <a:latin typeface="Trebuchet MS" pitchFamily="34" charset="0"/>
              </a:rPr>
              <a:t>Costeo de proyectos</a:t>
            </a:r>
          </a:p>
        </p:txBody>
      </p:sp>
      <p:sp>
        <p:nvSpPr>
          <p:cNvPr id="9268" name="91 CuadroTexto"/>
          <p:cNvSpPr txBox="1">
            <a:spLocks noChangeArrowheads="1"/>
          </p:cNvSpPr>
          <p:nvPr/>
        </p:nvSpPr>
        <p:spPr bwMode="auto">
          <a:xfrm>
            <a:off x="251520" y="2239964"/>
            <a:ext cx="1008185"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dirty="0">
                <a:solidFill>
                  <a:srgbClr val="0070C0"/>
                </a:solidFill>
                <a:latin typeface="Trebuchet MS" pitchFamily="34" charset="0"/>
              </a:rPr>
              <a:t>Estimación de consumos</a:t>
            </a:r>
          </a:p>
        </p:txBody>
      </p:sp>
      <p:sp>
        <p:nvSpPr>
          <p:cNvPr id="9269" name="92 CuadroTexto"/>
          <p:cNvSpPr txBox="1">
            <a:spLocks noChangeArrowheads="1"/>
          </p:cNvSpPr>
          <p:nvPr/>
        </p:nvSpPr>
        <p:spPr bwMode="auto">
          <a:xfrm>
            <a:off x="323528" y="2728914"/>
            <a:ext cx="1008185"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dirty="0">
                <a:solidFill>
                  <a:srgbClr val="0070C0"/>
                </a:solidFill>
                <a:latin typeface="Trebuchet MS" pitchFamily="34" charset="0"/>
              </a:rPr>
              <a:t>Definición de proyectos</a:t>
            </a:r>
          </a:p>
        </p:txBody>
      </p:sp>
      <p:sp>
        <p:nvSpPr>
          <p:cNvPr id="9270" name="93 CuadroTexto"/>
          <p:cNvSpPr txBox="1">
            <a:spLocks noChangeArrowheads="1"/>
          </p:cNvSpPr>
          <p:nvPr/>
        </p:nvSpPr>
        <p:spPr bwMode="auto">
          <a:xfrm>
            <a:off x="5218942" y="2744789"/>
            <a:ext cx="1153258"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Construcción de TDR</a:t>
            </a:r>
          </a:p>
        </p:txBody>
      </p:sp>
      <p:sp>
        <p:nvSpPr>
          <p:cNvPr id="9271" name="94 CuadroTexto"/>
          <p:cNvSpPr txBox="1">
            <a:spLocks noChangeArrowheads="1"/>
          </p:cNvSpPr>
          <p:nvPr/>
        </p:nvSpPr>
        <p:spPr bwMode="auto">
          <a:xfrm>
            <a:off x="5218942" y="3232150"/>
            <a:ext cx="1153258"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Preguntas y respuestas</a:t>
            </a:r>
          </a:p>
        </p:txBody>
      </p:sp>
      <p:sp>
        <p:nvSpPr>
          <p:cNvPr id="9272" name="95 CuadroTexto"/>
          <p:cNvSpPr txBox="1">
            <a:spLocks noChangeArrowheads="1"/>
          </p:cNvSpPr>
          <p:nvPr/>
        </p:nvSpPr>
        <p:spPr bwMode="auto">
          <a:xfrm>
            <a:off x="5218942" y="3736976"/>
            <a:ext cx="1153258" cy="41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Evaluación de cotizaciones</a:t>
            </a:r>
          </a:p>
        </p:txBody>
      </p:sp>
      <p:sp>
        <p:nvSpPr>
          <p:cNvPr id="9273" name="96 CuadroTexto"/>
          <p:cNvSpPr txBox="1">
            <a:spLocks noChangeArrowheads="1"/>
          </p:cNvSpPr>
          <p:nvPr/>
        </p:nvSpPr>
        <p:spPr bwMode="auto">
          <a:xfrm>
            <a:off x="5218942" y="4256088"/>
            <a:ext cx="1153258" cy="56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Selección de proveedor a contratar</a:t>
            </a:r>
          </a:p>
        </p:txBody>
      </p:sp>
      <p:sp>
        <p:nvSpPr>
          <p:cNvPr id="9274" name="97 CuadroTexto"/>
          <p:cNvSpPr txBox="1">
            <a:spLocks noChangeArrowheads="1"/>
          </p:cNvSpPr>
          <p:nvPr/>
        </p:nvSpPr>
        <p:spPr bwMode="auto">
          <a:xfrm>
            <a:off x="3945909" y="3665538"/>
            <a:ext cx="1151792" cy="56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Evaluación productos/</a:t>
            </a:r>
          </a:p>
          <a:p>
            <a:pPr algn="ctr" eaLnBrk="1"/>
            <a:r>
              <a:rPr lang="es-CL" sz="1000" b="1">
                <a:solidFill>
                  <a:srgbClr val="0070C0"/>
                </a:solidFill>
                <a:latin typeface="Trebuchet MS" pitchFamily="34" charset="0"/>
              </a:rPr>
              <a:t>servicios</a:t>
            </a:r>
          </a:p>
        </p:txBody>
      </p:sp>
      <p:sp>
        <p:nvSpPr>
          <p:cNvPr id="9275" name="14 Rectángulo"/>
          <p:cNvSpPr>
            <a:spLocks noChangeArrowheads="1"/>
          </p:cNvSpPr>
          <p:nvPr/>
        </p:nvSpPr>
        <p:spPr bwMode="auto">
          <a:xfrm>
            <a:off x="1535013" y="1431926"/>
            <a:ext cx="6259482" cy="3673475"/>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584200"/>
            <a:endParaRPr lang="es-CL" sz="3600">
              <a:solidFill>
                <a:srgbClr val="0070C0"/>
              </a:solidFill>
              <a:latin typeface="Trebuchet MS" pitchFamily="34" charset="0"/>
            </a:endParaRPr>
          </a:p>
        </p:txBody>
      </p:sp>
      <p:sp>
        <p:nvSpPr>
          <p:cNvPr id="107" name="106 Rectángulo"/>
          <p:cNvSpPr/>
          <p:nvPr/>
        </p:nvSpPr>
        <p:spPr bwMode="auto">
          <a:xfrm>
            <a:off x="285864" y="1431926"/>
            <a:ext cx="1026823" cy="3673475"/>
          </a:xfrm>
          <a:prstGeom prst="rect">
            <a:avLst/>
          </a:prstGeom>
          <a:noFill/>
          <a:ln w="57150">
            <a:solidFill>
              <a:schemeClr val="bg1">
                <a:lumMod val="75000"/>
              </a:schemeClr>
            </a:solidFill>
          </a:ln>
          <a:effectLst/>
        </p:spPr>
        <p:txBody>
          <a:bodyPr/>
          <a:lstStyle/>
          <a:p>
            <a:pPr defTabSz="584200"/>
            <a:endParaRPr lang="es-CL" sz="1000">
              <a:solidFill>
                <a:srgbClr val="0070C0"/>
              </a:solidFill>
              <a:latin typeface="Trebuchet MS" pitchFamily="34" charset="0"/>
            </a:endParaRPr>
          </a:p>
        </p:txBody>
      </p:sp>
      <p:sp>
        <p:nvSpPr>
          <p:cNvPr id="108" name="107 Rectángulo"/>
          <p:cNvSpPr/>
          <p:nvPr/>
        </p:nvSpPr>
        <p:spPr bwMode="auto">
          <a:xfrm>
            <a:off x="7927387" y="1433514"/>
            <a:ext cx="1098031" cy="3671887"/>
          </a:xfrm>
          <a:prstGeom prst="rect">
            <a:avLst/>
          </a:prstGeom>
          <a:noFill/>
          <a:ln w="57150">
            <a:solidFill>
              <a:schemeClr val="bg1">
                <a:lumMod val="75000"/>
              </a:schemeClr>
            </a:solidFill>
          </a:ln>
          <a:effectLst/>
        </p:spPr>
        <p:txBody>
          <a:bodyPr/>
          <a:lstStyle/>
          <a:p>
            <a:pPr defTabSz="584200">
              <a:defRPr/>
            </a:pPr>
            <a:endParaRPr lang="es-CL" sz="1000">
              <a:solidFill>
                <a:srgbClr val="0070C0"/>
              </a:solidFill>
              <a:latin typeface="Trebuchet MS" pitchFamily="34" charset="0"/>
            </a:endParaRPr>
          </a:p>
        </p:txBody>
      </p:sp>
      <p:sp>
        <p:nvSpPr>
          <p:cNvPr id="9278" name="108 Rectángulo"/>
          <p:cNvSpPr>
            <a:spLocks noChangeArrowheads="1"/>
          </p:cNvSpPr>
          <p:nvPr/>
        </p:nvSpPr>
        <p:spPr bwMode="auto">
          <a:xfrm>
            <a:off x="1177346" y="5373688"/>
            <a:ext cx="1079988" cy="450850"/>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584200"/>
            <a:endParaRPr lang="es-CL" sz="3600">
              <a:solidFill>
                <a:srgbClr val="0070C0"/>
              </a:solidFill>
              <a:latin typeface="Trebuchet MS" pitchFamily="34" charset="0"/>
            </a:endParaRPr>
          </a:p>
        </p:txBody>
      </p:sp>
      <p:sp>
        <p:nvSpPr>
          <p:cNvPr id="110" name="109 Rectángulo"/>
          <p:cNvSpPr/>
          <p:nvPr/>
        </p:nvSpPr>
        <p:spPr bwMode="auto">
          <a:xfrm>
            <a:off x="1168554" y="5949950"/>
            <a:ext cx="1088780" cy="431800"/>
          </a:xfrm>
          <a:prstGeom prst="rect">
            <a:avLst/>
          </a:prstGeom>
          <a:noFill/>
          <a:ln w="57150">
            <a:solidFill>
              <a:schemeClr val="bg1">
                <a:lumMod val="75000"/>
              </a:schemeClr>
            </a:solidFill>
          </a:ln>
          <a:effectLst/>
        </p:spPr>
        <p:txBody>
          <a:bodyPr/>
          <a:lstStyle/>
          <a:p>
            <a:pPr defTabSz="584200"/>
            <a:endParaRPr lang="es-CL" sz="1000">
              <a:solidFill>
                <a:srgbClr val="0070C0"/>
              </a:solidFill>
              <a:latin typeface="Trebuchet MS" pitchFamily="34" charset="0"/>
            </a:endParaRPr>
          </a:p>
        </p:txBody>
      </p:sp>
      <p:sp>
        <p:nvSpPr>
          <p:cNvPr id="9280" name="110 CuadroTexto"/>
          <p:cNvSpPr txBox="1">
            <a:spLocks noChangeArrowheads="1"/>
          </p:cNvSpPr>
          <p:nvPr/>
        </p:nvSpPr>
        <p:spPr bwMode="auto">
          <a:xfrm>
            <a:off x="2285176" y="5392739"/>
            <a:ext cx="100818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l" eaLnBrk="1"/>
            <a:r>
              <a:rPr lang="es-MX" sz="1100" b="1">
                <a:solidFill>
                  <a:srgbClr val="0070C0"/>
                </a:solidFill>
                <a:latin typeface="Trebuchet MS" pitchFamily="34" charset="0"/>
              </a:rPr>
              <a:t>Dentro del sistema</a:t>
            </a:r>
            <a:endParaRPr lang="es-CL" sz="1100" b="1">
              <a:solidFill>
                <a:srgbClr val="0070C0"/>
              </a:solidFill>
              <a:latin typeface="Trebuchet MS" pitchFamily="34" charset="0"/>
            </a:endParaRPr>
          </a:p>
        </p:txBody>
      </p:sp>
      <p:sp>
        <p:nvSpPr>
          <p:cNvPr id="9281" name="111 CuadroTexto"/>
          <p:cNvSpPr txBox="1">
            <a:spLocks noChangeArrowheads="1"/>
          </p:cNvSpPr>
          <p:nvPr/>
        </p:nvSpPr>
        <p:spPr bwMode="auto">
          <a:xfrm>
            <a:off x="2295434" y="5934076"/>
            <a:ext cx="181121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l" eaLnBrk="1"/>
            <a:r>
              <a:rPr lang="es-CL" sz="1100" b="1">
                <a:solidFill>
                  <a:srgbClr val="0070C0"/>
                </a:solidFill>
                <a:latin typeface="Trebuchet MS" pitchFamily="34" charset="0"/>
              </a:rPr>
              <a:t>Parcialmente dentro del sistema</a:t>
            </a:r>
          </a:p>
        </p:txBody>
      </p:sp>
      <p:sp>
        <p:nvSpPr>
          <p:cNvPr id="9282" name="112 CuadroTexto"/>
          <p:cNvSpPr txBox="1">
            <a:spLocks noChangeArrowheads="1"/>
          </p:cNvSpPr>
          <p:nvPr/>
        </p:nvSpPr>
        <p:spPr bwMode="auto">
          <a:xfrm>
            <a:off x="1179635" y="9525"/>
            <a:ext cx="153425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l" eaLnBrk="1"/>
            <a:r>
              <a:rPr lang="es-MX" sz="1400" b="1">
                <a:solidFill>
                  <a:srgbClr val="0070C0"/>
                </a:solidFill>
                <a:latin typeface="Trebuchet MS" pitchFamily="34" charset="0"/>
              </a:rPr>
              <a:t>Dónde esperamos mitigar riesgo</a:t>
            </a:r>
            <a:endParaRPr lang="es-CL" sz="1400" b="1">
              <a:solidFill>
                <a:srgbClr val="0070C0"/>
              </a:solidFill>
              <a:latin typeface="Trebuchet MS" pitchFamily="34" charset="0"/>
            </a:endParaRPr>
          </a:p>
        </p:txBody>
      </p:sp>
      <p:sp>
        <p:nvSpPr>
          <p:cNvPr id="9283" name="114 Rectángulo"/>
          <p:cNvSpPr>
            <a:spLocks noChangeArrowheads="1"/>
          </p:cNvSpPr>
          <p:nvPr/>
        </p:nvSpPr>
        <p:spPr bwMode="auto">
          <a:xfrm>
            <a:off x="118697" y="168275"/>
            <a:ext cx="1079988" cy="452438"/>
          </a:xfrm>
          <a:prstGeom prst="rect">
            <a:avLst/>
          </a:prstGeom>
          <a:solidFill>
            <a:srgbClr val="FF0000">
              <a:alpha val="2470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584200"/>
            <a:endParaRPr lang="es-CL" sz="3600">
              <a:solidFill>
                <a:srgbClr val="0070C0"/>
              </a:solidFill>
              <a:latin typeface="Trebuchet MS" pitchFamily="34" charset="0"/>
            </a:endParaRPr>
          </a:p>
        </p:txBody>
      </p:sp>
      <p:sp>
        <p:nvSpPr>
          <p:cNvPr id="9284" name="115 Rectángulo">
            <a:hlinkClick r:id="rId2" action="ppaction://hlinksldjump"/>
          </p:cNvPr>
          <p:cNvSpPr>
            <a:spLocks noChangeArrowheads="1"/>
          </p:cNvSpPr>
          <p:nvPr/>
        </p:nvSpPr>
        <p:spPr bwMode="auto">
          <a:xfrm>
            <a:off x="2689278" y="2688530"/>
            <a:ext cx="1079989" cy="452438"/>
          </a:xfrm>
          <a:prstGeom prst="rect">
            <a:avLst/>
          </a:prstGeom>
          <a:solidFill>
            <a:srgbClr val="FF0000">
              <a:alpha val="2470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584200"/>
            <a:endParaRPr lang="es-CL" sz="1000">
              <a:solidFill>
                <a:srgbClr val="0070C0"/>
              </a:solidFill>
              <a:latin typeface="Trebuchet MS" pitchFamily="34" charset="0"/>
            </a:endParaRPr>
          </a:p>
        </p:txBody>
      </p:sp>
      <p:sp>
        <p:nvSpPr>
          <p:cNvPr id="9286" name="117 Rectángulo">
            <a:hlinkClick r:id="rId3" action="ppaction://hlinksldjump"/>
          </p:cNvPr>
          <p:cNvSpPr>
            <a:spLocks noChangeArrowheads="1"/>
          </p:cNvSpPr>
          <p:nvPr/>
        </p:nvSpPr>
        <p:spPr bwMode="auto">
          <a:xfrm>
            <a:off x="6575564" y="2276872"/>
            <a:ext cx="1085323" cy="452438"/>
          </a:xfrm>
          <a:prstGeom prst="rect">
            <a:avLst/>
          </a:prstGeom>
          <a:solidFill>
            <a:srgbClr val="FF0000">
              <a:alpha val="2470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584200"/>
            <a:endParaRPr lang="es-CL" sz="1000">
              <a:solidFill>
                <a:srgbClr val="0070C0"/>
              </a:solidFill>
              <a:latin typeface="Trebuchet MS" pitchFamily="34" charset="0"/>
            </a:endParaRPr>
          </a:p>
        </p:txBody>
      </p:sp>
      <p:sp>
        <p:nvSpPr>
          <p:cNvPr id="9287" name="118 Rectángulo">
            <a:hlinkClick r:id="rId4" action="ppaction://hlinksldjump"/>
          </p:cNvPr>
          <p:cNvSpPr>
            <a:spLocks noChangeArrowheads="1"/>
          </p:cNvSpPr>
          <p:nvPr/>
        </p:nvSpPr>
        <p:spPr bwMode="auto">
          <a:xfrm>
            <a:off x="2689278" y="4272707"/>
            <a:ext cx="1079989" cy="452437"/>
          </a:xfrm>
          <a:prstGeom prst="rect">
            <a:avLst/>
          </a:prstGeom>
          <a:solidFill>
            <a:srgbClr val="FF0000">
              <a:alpha val="2470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584200"/>
            <a:endParaRPr lang="es-CL" sz="1000">
              <a:solidFill>
                <a:srgbClr val="0070C0"/>
              </a:solidFill>
              <a:latin typeface="Trebuchet MS" pitchFamily="34" charset="0"/>
            </a:endParaRPr>
          </a:p>
        </p:txBody>
      </p:sp>
      <p:sp>
        <p:nvSpPr>
          <p:cNvPr id="9288" name="119 Rectángulo">
            <a:hlinkClick r:id="rId5" action="ppaction://hlinksldjump"/>
          </p:cNvPr>
          <p:cNvSpPr>
            <a:spLocks noChangeArrowheads="1"/>
          </p:cNvSpPr>
          <p:nvPr/>
        </p:nvSpPr>
        <p:spPr bwMode="auto">
          <a:xfrm>
            <a:off x="2680486" y="3696643"/>
            <a:ext cx="1079989" cy="452437"/>
          </a:xfrm>
          <a:prstGeom prst="rect">
            <a:avLst/>
          </a:prstGeom>
          <a:solidFill>
            <a:srgbClr val="FF0000">
              <a:alpha val="2470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584200"/>
            <a:endParaRPr lang="es-CL" sz="1000">
              <a:solidFill>
                <a:srgbClr val="0070C0"/>
              </a:solidFill>
              <a:latin typeface="Trebuchet MS" pitchFamily="34" charset="0"/>
            </a:endParaRPr>
          </a:p>
        </p:txBody>
      </p:sp>
      <p:sp>
        <p:nvSpPr>
          <p:cNvPr id="9289" name="120 CuadroTexto"/>
          <p:cNvSpPr txBox="1">
            <a:spLocks noChangeArrowheads="1"/>
          </p:cNvSpPr>
          <p:nvPr/>
        </p:nvSpPr>
        <p:spPr bwMode="auto">
          <a:xfrm>
            <a:off x="3923928" y="2393950"/>
            <a:ext cx="1151792" cy="2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Elaboración CM</a:t>
            </a:r>
          </a:p>
        </p:txBody>
      </p:sp>
      <p:sp>
        <p:nvSpPr>
          <p:cNvPr id="9290" name="122 CuadroTexto"/>
          <p:cNvSpPr txBox="1">
            <a:spLocks noChangeArrowheads="1"/>
          </p:cNvSpPr>
          <p:nvPr/>
        </p:nvSpPr>
        <p:spPr bwMode="auto">
          <a:xfrm>
            <a:off x="5196961" y="2393950"/>
            <a:ext cx="1151792" cy="26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60" tIns="53630" rIns="107260" bIns="53630">
            <a:spAutoFit/>
          </a:bodyPr>
          <a:lstStyle>
            <a:lvl1pPr eaLnBrk="0">
              <a:defRPr sz="2600">
                <a:solidFill>
                  <a:srgbClr val="000000"/>
                </a:solidFill>
                <a:latin typeface="Helvetica Light" charset="0"/>
                <a:ea typeface="Helvetica Light" charset="0"/>
                <a:cs typeface="Helvetica Light" charset="0"/>
                <a:sym typeface="Helvetica Light" charset="0"/>
              </a:defRPr>
            </a:lvl1pPr>
            <a:lvl2pPr marL="742950" indent="-285750" eaLnBrk="0">
              <a:defRPr sz="2600">
                <a:solidFill>
                  <a:srgbClr val="000000"/>
                </a:solidFill>
                <a:latin typeface="Helvetica Light" charset="0"/>
                <a:ea typeface="Helvetica Light" charset="0"/>
                <a:cs typeface="Helvetica Light" charset="0"/>
                <a:sym typeface="Helvetica Light" charset="0"/>
              </a:defRPr>
            </a:lvl2pPr>
            <a:lvl3pPr marL="1143000" indent="-228600" eaLnBrk="0">
              <a:defRPr sz="2600">
                <a:solidFill>
                  <a:srgbClr val="000000"/>
                </a:solidFill>
                <a:latin typeface="Helvetica Light" charset="0"/>
                <a:ea typeface="Helvetica Light" charset="0"/>
                <a:cs typeface="Helvetica Light" charset="0"/>
                <a:sym typeface="Helvetica Light" charset="0"/>
              </a:defRPr>
            </a:lvl3pPr>
            <a:lvl4pPr marL="1600200" indent="-228600" eaLnBrk="0">
              <a:defRPr sz="2600">
                <a:solidFill>
                  <a:srgbClr val="000000"/>
                </a:solidFill>
                <a:latin typeface="Helvetica Light" charset="0"/>
                <a:ea typeface="Helvetica Light" charset="0"/>
                <a:cs typeface="Helvetica Light" charset="0"/>
                <a:sym typeface="Helvetica Light" charset="0"/>
              </a:defRPr>
            </a:lvl4pPr>
            <a:lvl5pPr marL="2057400" indent="-228600" eaLnBrk="0">
              <a:defRPr sz="2600">
                <a:solidFill>
                  <a:srgbClr val="000000"/>
                </a:solidFill>
                <a:latin typeface="Helvetica Light" charset="0"/>
                <a:ea typeface="Helvetica Light" charset="0"/>
                <a:cs typeface="Helvetica Light" charset="0"/>
                <a:sym typeface="Helvetica Light" charset="0"/>
              </a:defRPr>
            </a:lvl5pPr>
            <a:lvl6pPr marL="25146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6pPr>
            <a:lvl7pPr marL="29718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7pPr>
            <a:lvl8pPr marL="34290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8pPr>
            <a:lvl9pPr marL="3886200" indent="-228600" algn="ctr" defTabSz="430213" eaLnBrk="0" fontAlgn="base" hangingPunct="0">
              <a:spcBef>
                <a:spcPct val="0"/>
              </a:spcBef>
              <a:spcAft>
                <a:spcPct val="0"/>
              </a:spcAft>
              <a:defRPr sz="2600">
                <a:solidFill>
                  <a:srgbClr val="000000"/>
                </a:solidFill>
                <a:latin typeface="Helvetica Light" charset="0"/>
                <a:ea typeface="Helvetica Light" charset="0"/>
                <a:cs typeface="Helvetica Light" charset="0"/>
                <a:sym typeface="Helvetica Light" charset="0"/>
              </a:defRPr>
            </a:lvl9pPr>
          </a:lstStyle>
          <a:p>
            <a:pPr algn="ctr" eaLnBrk="1"/>
            <a:r>
              <a:rPr lang="es-CL" sz="1000" b="1">
                <a:solidFill>
                  <a:srgbClr val="0070C0"/>
                </a:solidFill>
                <a:latin typeface="Trebuchet MS" pitchFamily="34" charset="0"/>
              </a:rPr>
              <a:t>Elaboración CM</a:t>
            </a:r>
          </a:p>
        </p:txBody>
      </p:sp>
      <p:sp>
        <p:nvSpPr>
          <p:cNvPr id="9291" name="123 Rectángulo">
            <a:hlinkClick r:id="rId6" action="ppaction://hlinksldjump"/>
          </p:cNvPr>
          <p:cNvSpPr>
            <a:spLocks noChangeArrowheads="1"/>
          </p:cNvSpPr>
          <p:nvPr/>
        </p:nvSpPr>
        <p:spPr bwMode="auto">
          <a:xfrm>
            <a:off x="4017192" y="1608410"/>
            <a:ext cx="1079988" cy="452438"/>
          </a:xfrm>
          <a:prstGeom prst="rect">
            <a:avLst/>
          </a:prstGeom>
          <a:solidFill>
            <a:srgbClr val="FF0000">
              <a:alpha val="2470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584200"/>
            <a:endParaRPr lang="es-CL" sz="1000">
              <a:solidFill>
                <a:srgbClr val="0070C0"/>
              </a:solidFill>
              <a:latin typeface="Trebuchet MS" pitchFamily="34" charset="0"/>
            </a:endParaRPr>
          </a:p>
        </p:txBody>
      </p:sp>
      <p:sp>
        <p:nvSpPr>
          <p:cNvPr id="9292" name="124 Rectángulo">
            <a:hlinkClick r:id="rId7" action="ppaction://hlinksldjump"/>
          </p:cNvPr>
          <p:cNvSpPr>
            <a:spLocks noChangeArrowheads="1"/>
          </p:cNvSpPr>
          <p:nvPr/>
        </p:nvSpPr>
        <p:spPr bwMode="auto">
          <a:xfrm>
            <a:off x="5280101" y="1608410"/>
            <a:ext cx="1058008" cy="452438"/>
          </a:xfrm>
          <a:prstGeom prst="rect">
            <a:avLst/>
          </a:prstGeom>
          <a:solidFill>
            <a:srgbClr val="FF0000">
              <a:alpha val="2470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584200"/>
            <a:endParaRPr lang="es-CL" sz="1000" dirty="0">
              <a:solidFill>
                <a:srgbClr val="0070C0"/>
              </a:solidFill>
              <a:latin typeface="Trebuchet MS" pitchFamily="34" charset="0"/>
            </a:endParaRPr>
          </a:p>
        </p:txBody>
      </p:sp>
      <p:sp>
        <p:nvSpPr>
          <p:cNvPr id="9293" name="Rectangle 1"/>
          <p:cNvSpPr>
            <a:spLocks/>
          </p:cNvSpPr>
          <p:nvPr/>
        </p:nvSpPr>
        <p:spPr bwMode="auto">
          <a:xfrm>
            <a:off x="24912" y="6524626"/>
            <a:ext cx="45470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11" tIns="53206" rIns="93111" bIns="53206"/>
          <a:lstStyle/>
          <a:p>
            <a:pPr algn="l" defTabSz="957263"/>
            <a:r>
              <a:rPr lang="es-CL" sz="800" b="1">
                <a:solidFill>
                  <a:srgbClr val="808080"/>
                </a:solidFill>
                <a:latin typeface="Verdana" pitchFamily="34" charset="0"/>
                <a:ea typeface="Verdana" pitchFamily="34" charset="0"/>
                <a:cs typeface="Verdana" pitchFamily="34" charset="0"/>
                <a:sym typeface="Verdana" pitchFamily="34" charset="0"/>
              </a:rPr>
              <a:t>Gobierno de Chile | Ministerio de Hacienda | Dirección ChileCompra</a:t>
            </a:r>
            <a:endParaRPr lang="es-CL"/>
          </a:p>
        </p:txBody>
      </p:sp>
      <p:pic>
        <p:nvPicPr>
          <p:cNvPr id="9294" name="Picture 2" descr="image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44254" y="3175"/>
            <a:ext cx="898281"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9370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p:cNvSpPr>
          <p:nvPr/>
        </p:nvSpPr>
        <p:spPr bwMode="auto">
          <a:xfrm>
            <a:off x="24912" y="6524626"/>
            <a:ext cx="45470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11" tIns="53206" rIns="93111" bIns="53206"/>
          <a:lstStyle/>
          <a:p>
            <a:pPr algn="l" defTabSz="957263"/>
            <a:r>
              <a:rPr lang="es-CL" sz="800" b="1" dirty="0">
                <a:solidFill>
                  <a:srgbClr val="808080"/>
                </a:solidFill>
                <a:latin typeface="Verdana" pitchFamily="34" charset="0"/>
                <a:ea typeface="Verdana" pitchFamily="34" charset="0"/>
                <a:cs typeface="Verdana" pitchFamily="34" charset="0"/>
                <a:sym typeface="Verdana" pitchFamily="34" charset="0"/>
              </a:rPr>
              <a:t>Gobierno de Chile | Ministerio de Hacienda | Dirección </a:t>
            </a:r>
            <a:r>
              <a:rPr lang="es-CL" sz="800" b="1" dirty="0" err="1">
                <a:solidFill>
                  <a:srgbClr val="808080"/>
                </a:solidFill>
                <a:latin typeface="Verdana" pitchFamily="34" charset="0"/>
                <a:ea typeface="Verdana" pitchFamily="34" charset="0"/>
                <a:cs typeface="Verdana" pitchFamily="34" charset="0"/>
                <a:sym typeface="Verdana" pitchFamily="34" charset="0"/>
              </a:rPr>
              <a:t>ChileCompra</a:t>
            </a:r>
            <a:endParaRPr lang="es-CL" dirty="0"/>
          </a:p>
        </p:txBody>
      </p:sp>
      <p:pic>
        <p:nvPicPr>
          <p:cNvPr id="3075" name="Picture 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4254" y="3175"/>
            <a:ext cx="898281"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Rectángulo redondeado"/>
          <p:cNvSpPr/>
          <p:nvPr/>
        </p:nvSpPr>
        <p:spPr bwMode="auto">
          <a:xfrm>
            <a:off x="251520" y="1556792"/>
            <a:ext cx="8640960" cy="1368152"/>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3200" b="1" dirty="0" smtClean="0">
                <a:solidFill>
                  <a:srgbClr val="0070C0"/>
                </a:solidFill>
                <a:latin typeface="Verdana" pitchFamily="34" charset="0"/>
                <a:ea typeface="Verdana" pitchFamily="34" charset="0"/>
                <a:cs typeface="Verdana" pitchFamily="34" charset="0"/>
                <a:sym typeface="Helvetica" charset="0"/>
              </a:rPr>
              <a:t>Objetivo: </a:t>
            </a:r>
            <a:r>
              <a:rPr lang="es-CL" sz="3600" dirty="0" smtClean="0">
                <a:solidFill>
                  <a:srgbClr val="0070C0"/>
                </a:solidFill>
                <a:latin typeface="Trebuchet MS" pitchFamily="34" charset="0"/>
                <a:ea typeface="ヒラギノ角ゴ ProN W3"/>
                <a:cs typeface="ヒラギノ角ゴ ProN W3"/>
                <a:sym typeface="Helvetica" charset="0"/>
              </a:rPr>
              <a:t>Fortalecer </a:t>
            </a:r>
            <a:r>
              <a:rPr lang="es-CL" sz="3600" b="1" dirty="0" smtClean="0">
                <a:solidFill>
                  <a:srgbClr val="0070C0"/>
                </a:solidFill>
                <a:latin typeface="Trebuchet MS" pitchFamily="34" charset="0"/>
                <a:ea typeface="ヒラギノ角ゴ ProN W3"/>
                <a:cs typeface="ヒラギノ角ゴ ProN W3"/>
                <a:sym typeface="Helvetica" charset="0"/>
              </a:rPr>
              <a:t>Probidad</a:t>
            </a:r>
            <a:r>
              <a:rPr lang="es-CL" sz="3600" dirty="0" smtClean="0">
                <a:solidFill>
                  <a:srgbClr val="0070C0"/>
                </a:solidFill>
                <a:latin typeface="Trebuchet MS" pitchFamily="34" charset="0"/>
                <a:ea typeface="ヒラギノ角ゴ ProN W3"/>
                <a:cs typeface="ヒラギノ角ゴ ProN W3"/>
                <a:sym typeface="Helvetica" charset="0"/>
              </a:rPr>
              <a:t> </a:t>
            </a:r>
          </a:p>
          <a:p>
            <a:pPr algn="ctr" hangingPunct="1"/>
            <a:r>
              <a:rPr lang="es-CL" sz="3600" dirty="0" smtClean="0">
                <a:solidFill>
                  <a:srgbClr val="0070C0"/>
                </a:solidFill>
                <a:latin typeface="Trebuchet MS" pitchFamily="34" charset="0"/>
                <a:ea typeface="ヒラギノ角ゴ ProN W3"/>
                <a:cs typeface="ヒラギノ角ゴ ProN W3"/>
                <a:sym typeface="Helvetica" charset="0"/>
              </a:rPr>
              <a:t>en Sistema Compras Públicas</a:t>
            </a:r>
            <a:endParaRPr lang="es-CL" sz="2800" dirty="0" smtClean="0">
              <a:solidFill>
                <a:srgbClr val="0070C0"/>
              </a:solidFill>
              <a:latin typeface="Trebuchet MS" pitchFamily="34" charset="0"/>
              <a:ea typeface="ヒラギノ角ゴ ProN W3"/>
              <a:cs typeface="ヒラギノ角ゴ ProN W3"/>
              <a:sym typeface="Helvetica" charset="0"/>
            </a:endParaRPr>
          </a:p>
        </p:txBody>
      </p:sp>
      <p:sp>
        <p:nvSpPr>
          <p:cNvPr id="8" name="7 Rectángulo redondeado"/>
          <p:cNvSpPr/>
          <p:nvPr/>
        </p:nvSpPr>
        <p:spPr bwMode="auto">
          <a:xfrm>
            <a:off x="251520" y="3113348"/>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rgbClr val="0070C0"/>
                </a:solidFill>
                <a:latin typeface="Verdana" pitchFamily="34" charset="0"/>
                <a:ea typeface="Verdana" pitchFamily="34" charset="0"/>
                <a:cs typeface="Verdana" pitchFamily="34" charset="0"/>
                <a:sym typeface="Helvetica" charset="0"/>
              </a:rPr>
              <a:t>Asesoría Especializada</a:t>
            </a:r>
            <a:endParaRPr lang="es-CL" sz="1400" dirty="0" smtClean="0">
              <a:solidFill>
                <a:srgbClr val="0070C0"/>
              </a:solidFill>
              <a:latin typeface="Trebuchet MS" pitchFamily="34" charset="0"/>
              <a:ea typeface="ヒラギノ角ゴ ProN W3"/>
              <a:cs typeface="ヒラギノ角ゴ ProN W3"/>
              <a:sym typeface="Helvetica" charset="0"/>
            </a:endParaRPr>
          </a:p>
        </p:txBody>
      </p:sp>
      <p:sp>
        <p:nvSpPr>
          <p:cNvPr id="10" name="9 Rectángulo redondeado"/>
          <p:cNvSpPr/>
          <p:nvPr/>
        </p:nvSpPr>
        <p:spPr bwMode="auto">
          <a:xfrm>
            <a:off x="2455905"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rgbClr val="0070C0"/>
                </a:solidFill>
                <a:latin typeface="Verdana" pitchFamily="34" charset="0"/>
                <a:ea typeface="Verdana" pitchFamily="34" charset="0"/>
                <a:cs typeface="Verdana" pitchFamily="34" charset="0"/>
                <a:sym typeface="Helvetica" charset="0"/>
              </a:rPr>
              <a:t>Detección temprana</a:t>
            </a:r>
            <a:endParaRPr lang="es-CL" sz="1400" dirty="0" smtClean="0">
              <a:solidFill>
                <a:srgbClr val="0070C0"/>
              </a:solidFill>
              <a:latin typeface="Trebuchet MS" pitchFamily="34" charset="0"/>
              <a:ea typeface="ヒラギノ角ゴ ProN W3"/>
              <a:cs typeface="ヒラギノ角ゴ ProN W3"/>
              <a:sym typeface="Helvetica" charset="0"/>
            </a:endParaRPr>
          </a:p>
        </p:txBody>
      </p:sp>
      <p:sp>
        <p:nvSpPr>
          <p:cNvPr id="11" name="10 Rectángulo redondeado"/>
          <p:cNvSpPr/>
          <p:nvPr/>
        </p:nvSpPr>
        <p:spPr bwMode="auto">
          <a:xfrm>
            <a:off x="4638469"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rgbClr val="0070C0"/>
                </a:solidFill>
                <a:latin typeface="Verdana" pitchFamily="34" charset="0"/>
                <a:ea typeface="Verdana" pitchFamily="34" charset="0"/>
                <a:cs typeface="Verdana" pitchFamily="34" charset="0"/>
                <a:sym typeface="Helvetica" charset="0"/>
              </a:rPr>
              <a:t>Gestión </a:t>
            </a:r>
          </a:p>
          <a:p>
            <a:pPr algn="ctr" hangingPunct="1"/>
            <a:r>
              <a:rPr lang="es-CL" sz="1600" b="1" dirty="0" smtClean="0">
                <a:solidFill>
                  <a:srgbClr val="0070C0"/>
                </a:solidFill>
                <a:latin typeface="Verdana" pitchFamily="34" charset="0"/>
                <a:ea typeface="Verdana" pitchFamily="34" charset="0"/>
                <a:cs typeface="Verdana" pitchFamily="34" charset="0"/>
                <a:sym typeface="Helvetica" charset="0"/>
              </a:rPr>
              <a:t>activa</a:t>
            </a:r>
            <a:endParaRPr lang="es-CL" sz="1400" dirty="0" smtClean="0">
              <a:solidFill>
                <a:srgbClr val="0070C0"/>
              </a:solidFill>
              <a:latin typeface="Trebuchet MS" pitchFamily="34" charset="0"/>
              <a:ea typeface="ヒラギノ角ゴ ProN W3"/>
              <a:cs typeface="ヒラギノ角ゴ ProN W3"/>
              <a:sym typeface="Helvetica" charset="0"/>
            </a:endParaRPr>
          </a:p>
        </p:txBody>
      </p:sp>
      <p:sp>
        <p:nvSpPr>
          <p:cNvPr id="12" name="11 Rectángulo redondeado"/>
          <p:cNvSpPr/>
          <p:nvPr/>
        </p:nvSpPr>
        <p:spPr bwMode="auto">
          <a:xfrm>
            <a:off x="6831943"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rgbClr val="0070C0"/>
                </a:solidFill>
                <a:latin typeface="Verdana" pitchFamily="34" charset="0"/>
                <a:ea typeface="Verdana" pitchFamily="34" charset="0"/>
                <a:cs typeface="Verdana" pitchFamily="34" charset="0"/>
                <a:sym typeface="Helvetica" charset="0"/>
              </a:rPr>
              <a:t>Mapeo de actores</a:t>
            </a:r>
            <a:endParaRPr lang="es-CL" sz="1400" dirty="0" smtClean="0">
              <a:solidFill>
                <a:srgbClr val="0070C0"/>
              </a:solidFill>
              <a:latin typeface="Trebuchet MS" pitchFamily="34" charset="0"/>
              <a:ea typeface="ヒラギノ角ゴ ProN W3"/>
              <a:cs typeface="ヒラギノ角ゴ ProN W3"/>
              <a:sym typeface="Helvetica" charset="0"/>
            </a:endParaRPr>
          </a:p>
        </p:txBody>
      </p:sp>
    </p:spTree>
    <p:extLst>
      <p:ext uri="{BB962C8B-B14F-4D97-AF65-F5344CB8AC3E}">
        <p14:creationId xmlns:p14="http://schemas.microsoft.com/office/powerpoint/2010/main" val="52930359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p:cNvSpPr>
          <p:nvPr/>
        </p:nvSpPr>
        <p:spPr bwMode="auto">
          <a:xfrm>
            <a:off x="24912" y="6524626"/>
            <a:ext cx="45470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11" tIns="53206" rIns="93111" bIns="53206"/>
          <a:lstStyle/>
          <a:p>
            <a:pPr algn="l" defTabSz="957263"/>
            <a:r>
              <a:rPr lang="es-CL" sz="800" b="1">
                <a:solidFill>
                  <a:srgbClr val="808080"/>
                </a:solidFill>
                <a:latin typeface="Verdana" pitchFamily="34" charset="0"/>
                <a:ea typeface="Verdana" pitchFamily="34" charset="0"/>
                <a:cs typeface="Verdana" pitchFamily="34" charset="0"/>
                <a:sym typeface="Verdana" pitchFamily="34" charset="0"/>
              </a:rPr>
              <a:t>Gobierno de Chile | Ministerio de Hacienda | Dirección ChileCompra</a:t>
            </a:r>
            <a:endParaRPr lang="es-CL"/>
          </a:p>
        </p:txBody>
      </p:sp>
      <p:pic>
        <p:nvPicPr>
          <p:cNvPr id="3075" name="Picture 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4254" y="3175"/>
            <a:ext cx="898281"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Rectángulo redondeado"/>
          <p:cNvSpPr/>
          <p:nvPr/>
        </p:nvSpPr>
        <p:spPr bwMode="auto">
          <a:xfrm>
            <a:off x="251520" y="1556792"/>
            <a:ext cx="8640960" cy="1368152"/>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3200" b="1" dirty="0" smtClean="0">
                <a:solidFill>
                  <a:srgbClr val="0070C0"/>
                </a:solidFill>
                <a:latin typeface="Verdana" pitchFamily="34" charset="0"/>
                <a:ea typeface="Verdana" pitchFamily="34" charset="0"/>
                <a:cs typeface="Verdana" pitchFamily="34" charset="0"/>
                <a:sym typeface="Helvetica" charset="0"/>
              </a:rPr>
              <a:t>Objetivo: </a:t>
            </a:r>
            <a:r>
              <a:rPr lang="es-CL" sz="3600" dirty="0" smtClean="0">
                <a:solidFill>
                  <a:srgbClr val="0070C0"/>
                </a:solidFill>
                <a:latin typeface="Trebuchet MS" pitchFamily="34" charset="0"/>
                <a:ea typeface="ヒラギノ角ゴ ProN W3"/>
                <a:cs typeface="ヒラギノ角ゴ ProN W3"/>
                <a:sym typeface="Helvetica" charset="0"/>
              </a:rPr>
              <a:t>Fortalecer </a:t>
            </a:r>
            <a:r>
              <a:rPr lang="es-CL" sz="3600" b="1" dirty="0" smtClean="0">
                <a:solidFill>
                  <a:srgbClr val="0070C0"/>
                </a:solidFill>
                <a:latin typeface="Trebuchet MS" pitchFamily="34" charset="0"/>
                <a:ea typeface="ヒラギノ角ゴ ProN W3"/>
                <a:cs typeface="ヒラギノ角ゴ ProN W3"/>
                <a:sym typeface="Helvetica" charset="0"/>
              </a:rPr>
              <a:t>Probidad</a:t>
            </a:r>
            <a:r>
              <a:rPr lang="es-CL" sz="3600" dirty="0" smtClean="0">
                <a:solidFill>
                  <a:srgbClr val="0070C0"/>
                </a:solidFill>
                <a:latin typeface="Trebuchet MS" pitchFamily="34" charset="0"/>
                <a:ea typeface="ヒラギノ角ゴ ProN W3"/>
                <a:cs typeface="ヒラギノ角ゴ ProN W3"/>
                <a:sym typeface="Helvetica" charset="0"/>
              </a:rPr>
              <a:t> </a:t>
            </a:r>
          </a:p>
          <a:p>
            <a:pPr algn="ctr" hangingPunct="1"/>
            <a:r>
              <a:rPr lang="es-CL" sz="3600" dirty="0" smtClean="0">
                <a:solidFill>
                  <a:srgbClr val="0070C0"/>
                </a:solidFill>
                <a:latin typeface="Trebuchet MS" pitchFamily="34" charset="0"/>
                <a:ea typeface="ヒラギノ角ゴ ProN W3"/>
                <a:cs typeface="ヒラギノ角ゴ ProN W3"/>
                <a:sym typeface="Helvetica" charset="0"/>
              </a:rPr>
              <a:t>en Sistema Compras Públicas</a:t>
            </a:r>
            <a:endParaRPr lang="es-CL" sz="2800" dirty="0" smtClean="0">
              <a:solidFill>
                <a:srgbClr val="0070C0"/>
              </a:solidFill>
              <a:latin typeface="Trebuchet MS" pitchFamily="34" charset="0"/>
              <a:ea typeface="ヒラギノ角ゴ ProN W3"/>
              <a:cs typeface="ヒラギノ角ゴ ProN W3"/>
              <a:sym typeface="Helvetica" charset="0"/>
            </a:endParaRPr>
          </a:p>
        </p:txBody>
      </p:sp>
      <p:sp>
        <p:nvSpPr>
          <p:cNvPr id="8" name="7 Rectángulo redondeado"/>
          <p:cNvSpPr/>
          <p:nvPr/>
        </p:nvSpPr>
        <p:spPr bwMode="auto">
          <a:xfrm>
            <a:off x="251520" y="3113348"/>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rgbClr val="0070C0"/>
                </a:solidFill>
                <a:latin typeface="Verdana" pitchFamily="34" charset="0"/>
                <a:ea typeface="Verdana" pitchFamily="34" charset="0"/>
                <a:cs typeface="Verdana" pitchFamily="34" charset="0"/>
                <a:sym typeface="Helvetica" charset="0"/>
              </a:rPr>
              <a:t>Asesoría Especializada</a:t>
            </a:r>
          </a:p>
          <a:p>
            <a:pPr hangingPunct="1"/>
            <a:r>
              <a:rPr lang="es-MX" sz="1600" dirty="0" smtClean="0">
                <a:solidFill>
                  <a:srgbClr val="0070C0"/>
                </a:solidFill>
                <a:latin typeface="Verdana" pitchFamily="34" charset="0"/>
                <a:ea typeface="Verdana" pitchFamily="34" charset="0"/>
                <a:cs typeface="Verdana" pitchFamily="34" charset="0"/>
                <a:sym typeface="Helvetica" charset="0"/>
              </a:rPr>
              <a:t>Brindar asesoría en procesos complejos o de alto impacto.</a:t>
            </a:r>
            <a:endParaRPr lang="es-CL" sz="1400" dirty="0" smtClean="0">
              <a:solidFill>
                <a:srgbClr val="0070C0"/>
              </a:solidFill>
              <a:latin typeface="Trebuchet MS" pitchFamily="34" charset="0"/>
              <a:ea typeface="ヒラギノ角ゴ ProN W3"/>
              <a:cs typeface="ヒラギノ角ゴ ProN W3"/>
              <a:sym typeface="Helvetica" charset="0"/>
            </a:endParaRPr>
          </a:p>
        </p:txBody>
      </p:sp>
      <p:sp>
        <p:nvSpPr>
          <p:cNvPr id="10" name="9 Rectángulo redondeado"/>
          <p:cNvSpPr/>
          <p:nvPr/>
        </p:nvSpPr>
        <p:spPr bwMode="auto">
          <a:xfrm>
            <a:off x="2455905"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Detección temprana</a:t>
            </a:r>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
        <p:nvSpPr>
          <p:cNvPr id="11" name="10 Rectángulo redondeado"/>
          <p:cNvSpPr/>
          <p:nvPr/>
        </p:nvSpPr>
        <p:spPr bwMode="auto">
          <a:xfrm>
            <a:off x="4638469"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Gestión </a:t>
            </a:r>
          </a:p>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activa</a:t>
            </a:r>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
        <p:nvSpPr>
          <p:cNvPr id="12" name="11 Rectángulo redondeado"/>
          <p:cNvSpPr/>
          <p:nvPr/>
        </p:nvSpPr>
        <p:spPr bwMode="auto">
          <a:xfrm>
            <a:off x="6831943"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Mapeo de actores</a:t>
            </a:r>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Tree>
    <p:extLst>
      <p:ext uri="{BB962C8B-B14F-4D97-AF65-F5344CB8AC3E}">
        <p14:creationId xmlns:p14="http://schemas.microsoft.com/office/powerpoint/2010/main" val="263902849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p:cNvSpPr>
          <p:nvPr/>
        </p:nvSpPr>
        <p:spPr bwMode="auto">
          <a:xfrm>
            <a:off x="24912" y="6524626"/>
            <a:ext cx="45470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11" tIns="53206" rIns="93111" bIns="53206"/>
          <a:lstStyle/>
          <a:p>
            <a:pPr algn="l" defTabSz="957263"/>
            <a:r>
              <a:rPr lang="es-CL" sz="800" b="1">
                <a:solidFill>
                  <a:srgbClr val="808080"/>
                </a:solidFill>
                <a:latin typeface="Verdana" pitchFamily="34" charset="0"/>
                <a:ea typeface="Verdana" pitchFamily="34" charset="0"/>
                <a:cs typeface="Verdana" pitchFamily="34" charset="0"/>
                <a:sym typeface="Verdana" pitchFamily="34" charset="0"/>
              </a:rPr>
              <a:t>Gobierno de Chile | Ministerio de Hacienda | Dirección ChileCompra</a:t>
            </a:r>
            <a:endParaRPr lang="es-CL"/>
          </a:p>
        </p:txBody>
      </p:sp>
      <p:pic>
        <p:nvPicPr>
          <p:cNvPr id="3075" name="Picture 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4254" y="3175"/>
            <a:ext cx="898281"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Rectángulo redondeado"/>
          <p:cNvSpPr/>
          <p:nvPr/>
        </p:nvSpPr>
        <p:spPr bwMode="auto">
          <a:xfrm>
            <a:off x="251520" y="1556792"/>
            <a:ext cx="8640960" cy="1368152"/>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3200" b="1" dirty="0" smtClean="0">
                <a:solidFill>
                  <a:srgbClr val="0070C0"/>
                </a:solidFill>
                <a:latin typeface="Verdana" pitchFamily="34" charset="0"/>
                <a:ea typeface="Verdana" pitchFamily="34" charset="0"/>
                <a:cs typeface="Verdana" pitchFamily="34" charset="0"/>
                <a:sym typeface="Helvetica" charset="0"/>
              </a:rPr>
              <a:t>Objetivo: </a:t>
            </a:r>
            <a:r>
              <a:rPr lang="es-CL" sz="3600" dirty="0" smtClean="0">
                <a:solidFill>
                  <a:srgbClr val="0070C0"/>
                </a:solidFill>
                <a:latin typeface="Trebuchet MS" pitchFamily="34" charset="0"/>
                <a:ea typeface="ヒラギノ角ゴ ProN W3"/>
                <a:cs typeface="ヒラギノ角ゴ ProN W3"/>
                <a:sym typeface="Helvetica" charset="0"/>
              </a:rPr>
              <a:t>Fortalecer </a:t>
            </a:r>
            <a:r>
              <a:rPr lang="es-CL" sz="3600" b="1" dirty="0" smtClean="0">
                <a:solidFill>
                  <a:srgbClr val="0070C0"/>
                </a:solidFill>
                <a:latin typeface="Trebuchet MS" pitchFamily="34" charset="0"/>
                <a:ea typeface="ヒラギノ角ゴ ProN W3"/>
                <a:cs typeface="ヒラギノ角ゴ ProN W3"/>
                <a:sym typeface="Helvetica" charset="0"/>
              </a:rPr>
              <a:t>Probidad</a:t>
            </a:r>
            <a:r>
              <a:rPr lang="es-CL" sz="3600" dirty="0" smtClean="0">
                <a:solidFill>
                  <a:srgbClr val="0070C0"/>
                </a:solidFill>
                <a:latin typeface="Trebuchet MS" pitchFamily="34" charset="0"/>
                <a:ea typeface="ヒラギノ角ゴ ProN W3"/>
                <a:cs typeface="ヒラギノ角ゴ ProN W3"/>
                <a:sym typeface="Helvetica" charset="0"/>
              </a:rPr>
              <a:t> </a:t>
            </a:r>
          </a:p>
          <a:p>
            <a:pPr algn="ctr" hangingPunct="1"/>
            <a:r>
              <a:rPr lang="es-CL" sz="3600" dirty="0" smtClean="0">
                <a:solidFill>
                  <a:srgbClr val="0070C0"/>
                </a:solidFill>
                <a:latin typeface="Trebuchet MS" pitchFamily="34" charset="0"/>
                <a:ea typeface="ヒラギノ角ゴ ProN W3"/>
                <a:cs typeface="ヒラギノ角ゴ ProN W3"/>
                <a:sym typeface="Helvetica" charset="0"/>
              </a:rPr>
              <a:t>en Sistema Compras Públicas</a:t>
            </a:r>
            <a:endParaRPr lang="es-CL" sz="2800" dirty="0" smtClean="0">
              <a:solidFill>
                <a:srgbClr val="0070C0"/>
              </a:solidFill>
              <a:latin typeface="Trebuchet MS" pitchFamily="34" charset="0"/>
              <a:ea typeface="ヒラギノ角ゴ ProN W3"/>
              <a:cs typeface="ヒラギノ角ゴ ProN W3"/>
              <a:sym typeface="Helvetica" charset="0"/>
            </a:endParaRPr>
          </a:p>
        </p:txBody>
      </p:sp>
      <p:sp>
        <p:nvSpPr>
          <p:cNvPr id="10" name="9 Rectángulo redondeado"/>
          <p:cNvSpPr/>
          <p:nvPr/>
        </p:nvSpPr>
        <p:spPr bwMode="auto">
          <a:xfrm>
            <a:off x="2455905"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rgbClr val="0070C0"/>
                </a:solidFill>
                <a:latin typeface="Verdana" pitchFamily="34" charset="0"/>
                <a:ea typeface="Verdana" pitchFamily="34" charset="0"/>
                <a:cs typeface="Verdana" pitchFamily="34" charset="0"/>
                <a:sym typeface="Helvetica" charset="0"/>
              </a:rPr>
              <a:t>Detección temprana</a:t>
            </a:r>
          </a:p>
          <a:p>
            <a:pPr hangingPunct="1"/>
            <a:r>
              <a:rPr lang="es-MX" sz="1600" dirty="0" smtClean="0">
                <a:solidFill>
                  <a:srgbClr val="0070C0"/>
                </a:solidFill>
                <a:latin typeface="Verdana" pitchFamily="34" charset="0"/>
                <a:ea typeface="Verdana" pitchFamily="34" charset="0"/>
                <a:cs typeface="Verdana" pitchFamily="34" charset="0"/>
                <a:sym typeface="Helvetica" charset="0"/>
              </a:rPr>
              <a:t>Minimizar la posibilidad de ocurrencia de eventos que atentan a </a:t>
            </a:r>
            <a:r>
              <a:rPr lang="es-MX" sz="1600" dirty="0">
                <a:solidFill>
                  <a:srgbClr val="0070C0"/>
                </a:solidFill>
                <a:latin typeface="Verdana" pitchFamily="34" charset="0"/>
                <a:ea typeface="Verdana" pitchFamily="34" charset="0"/>
                <a:cs typeface="Verdana" pitchFamily="34" charset="0"/>
                <a:sym typeface="Helvetica" charset="0"/>
              </a:rPr>
              <a:t>l</a:t>
            </a:r>
            <a:r>
              <a:rPr lang="es-MX" sz="1600" dirty="0" smtClean="0">
                <a:solidFill>
                  <a:srgbClr val="0070C0"/>
                </a:solidFill>
                <a:latin typeface="Verdana" pitchFamily="34" charset="0"/>
                <a:ea typeface="Verdana" pitchFamily="34" charset="0"/>
                <a:cs typeface="Verdana" pitchFamily="34" charset="0"/>
                <a:sym typeface="Helvetica" charset="0"/>
              </a:rPr>
              <a:t>a probidad.</a:t>
            </a:r>
            <a:endParaRPr lang="es-CL" sz="1600" dirty="0" smtClean="0">
              <a:solidFill>
                <a:srgbClr val="0070C0"/>
              </a:solidFill>
              <a:latin typeface="Verdana" pitchFamily="34" charset="0"/>
              <a:ea typeface="Verdana" pitchFamily="34" charset="0"/>
              <a:cs typeface="Verdana" pitchFamily="34" charset="0"/>
              <a:sym typeface="Helvetica" charset="0"/>
            </a:endParaRPr>
          </a:p>
          <a:p>
            <a:pPr hangingPunct="1"/>
            <a:endParaRPr lang="es-CL" sz="1600" b="1" dirty="0" smtClean="0">
              <a:solidFill>
                <a:srgbClr val="0070C0"/>
              </a:solidFill>
              <a:latin typeface="Verdana" pitchFamily="34" charset="0"/>
              <a:ea typeface="Verdana" pitchFamily="34" charset="0"/>
              <a:cs typeface="Verdana" pitchFamily="34" charset="0"/>
              <a:sym typeface="Helvetica" charset="0"/>
            </a:endParaRPr>
          </a:p>
          <a:p>
            <a:pPr hangingPunct="1"/>
            <a:endParaRPr lang="es-CL" sz="1400" dirty="0" smtClean="0">
              <a:solidFill>
                <a:srgbClr val="0070C0"/>
              </a:solidFill>
              <a:latin typeface="Trebuchet MS" pitchFamily="34" charset="0"/>
              <a:ea typeface="ヒラギノ角ゴ ProN W3"/>
              <a:cs typeface="ヒラギノ角ゴ ProN W3"/>
              <a:sym typeface="Helvetica" charset="0"/>
            </a:endParaRPr>
          </a:p>
        </p:txBody>
      </p:sp>
      <p:sp>
        <p:nvSpPr>
          <p:cNvPr id="11" name="10 Rectángulo redondeado"/>
          <p:cNvSpPr/>
          <p:nvPr/>
        </p:nvSpPr>
        <p:spPr bwMode="auto">
          <a:xfrm>
            <a:off x="4638469"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Gestión </a:t>
            </a:r>
          </a:p>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activa</a:t>
            </a:r>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
        <p:nvSpPr>
          <p:cNvPr id="12" name="11 Rectángulo redondeado"/>
          <p:cNvSpPr/>
          <p:nvPr/>
        </p:nvSpPr>
        <p:spPr bwMode="auto">
          <a:xfrm>
            <a:off x="6831943"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Mapeo de actores</a:t>
            </a:r>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
        <p:nvSpPr>
          <p:cNvPr id="13" name="12 Rectángulo redondeado"/>
          <p:cNvSpPr/>
          <p:nvPr/>
        </p:nvSpPr>
        <p:spPr bwMode="auto">
          <a:xfrm>
            <a:off x="251520" y="3113348"/>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Asesoría Especializada</a:t>
            </a:r>
          </a:p>
          <a:p>
            <a:pPr hangingPunct="1"/>
            <a:r>
              <a:rPr lang="es-MX" sz="1600" dirty="0" smtClean="0">
                <a:solidFill>
                  <a:schemeClr val="bg1">
                    <a:lumMod val="50000"/>
                  </a:schemeClr>
                </a:solidFill>
                <a:latin typeface="Verdana" pitchFamily="34" charset="0"/>
                <a:ea typeface="Verdana" pitchFamily="34" charset="0"/>
                <a:cs typeface="Verdana" pitchFamily="34" charset="0"/>
                <a:sym typeface="Helvetica" charset="0"/>
              </a:rPr>
              <a:t>Brindar asesoría en procesos complejos o de alto impacto.</a:t>
            </a:r>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Tree>
    <p:extLst>
      <p:ext uri="{BB962C8B-B14F-4D97-AF65-F5344CB8AC3E}">
        <p14:creationId xmlns:p14="http://schemas.microsoft.com/office/powerpoint/2010/main" val="109590270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p:cNvSpPr>
          <p:nvPr/>
        </p:nvSpPr>
        <p:spPr bwMode="auto">
          <a:xfrm>
            <a:off x="24912" y="6524626"/>
            <a:ext cx="45470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11" tIns="53206" rIns="93111" bIns="53206"/>
          <a:lstStyle/>
          <a:p>
            <a:pPr algn="l" defTabSz="957263"/>
            <a:r>
              <a:rPr lang="es-CL" sz="800" b="1">
                <a:solidFill>
                  <a:srgbClr val="808080"/>
                </a:solidFill>
                <a:latin typeface="Verdana" pitchFamily="34" charset="0"/>
                <a:ea typeface="Verdana" pitchFamily="34" charset="0"/>
                <a:cs typeface="Verdana" pitchFamily="34" charset="0"/>
                <a:sym typeface="Verdana" pitchFamily="34" charset="0"/>
              </a:rPr>
              <a:t>Gobierno de Chile | Ministerio de Hacienda | Dirección ChileCompra</a:t>
            </a:r>
            <a:endParaRPr lang="es-CL"/>
          </a:p>
        </p:txBody>
      </p:sp>
      <p:pic>
        <p:nvPicPr>
          <p:cNvPr id="3075" name="Picture 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4254" y="3175"/>
            <a:ext cx="898281"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Rectángulo redondeado"/>
          <p:cNvSpPr/>
          <p:nvPr/>
        </p:nvSpPr>
        <p:spPr bwMode="auto">
          <a:xfrm>
            <a:off x="251520" y="1556792"/>
            <a:ext cx="8640960" cy="1368152"/>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3200" b="1" dirty="0" smtClean="0">
                <a:solidFill>
                  <a:srgbClr val="0070C0"/>
                </a:solidFill>
                <a:latin typeface="Verdana" pitchFamily="34" charset="0"/>
                <a:ea typeface="Verdana" pitchFamily="34" charset="0"/>
                <a:cs typeface="Verdana" pitchFamily="34" charset="0"/>
                <a:sym typeface="Helvetica" charset="0"/>
              </a:rPr>
              <a:t>Objetivo: </a:t>
            </a:r>
            <a:r>
              <a:rPr lang="es-CL" sz="3600" dirty="0" smtClean="0">
                <a:solidFill>
                  <a:srgbClr val="0070C0"/>
                </a:solidFill>
                <a:latin typeface="Trebuchet MS" pitchFamily="34" charset="0"/>
                <a:ea typeface="ヒラギノ角ゴ ProN W3"/>
                <a:cs typeface="ヒラギノ角ゴ ProN W3"/>
                <a:sym typeface="Helvetica" charset="0"/>
              </a:rPr>
              <a:t>Fortalecer </a:t>
            </a:r>
            <a:r>
              <a:rPr lang="es-CL" sz="3600" b="1" dirty="0" smtClean="0">
                <a:solidFill>
                  <a:srgbClr val="0070C0"/>
                </a:solidFill>
                <a:latin typeface="Trebuchet MS" pitchFamily="34" charset="0"/>
                <a:ea typeface="ヒラギノ角ゴ ProN W3"/>
                <a:cs typeface="ヒラギノ角ゴ ProN W3"/>
                <a:sym typeface="Helvetica" charset="0"/>
              </a:rPr>
              <a:t>Probidad</a:t>
            </a:r>
            <a:r>
              <a:rPr lang="es-CL" sz="3600" dirty="0" smtClean="0">
                <a:solidFill>
                  <a:srgbClr val="0070C0"/>
                </a:solidFill>
                <a:latin typeface="Trebuchet MS" pitchFamily="34" charset="0"/>
                <a:ea typeface="ヒラギノ角ゴ ProN W3"/>
                <a:cs typeface="ヒラギノ角ゴ ProN W3"/>
                <a:sym typeface="Helvetica" charset="0"/>
              </a:rPr>
              <a:t> </a:t>
            </a:r>
          </a:p>
          <a:p>
            <a:pPr algn="ctr" hangingPunct="1"/>
            <a:r>
              <a:rPr lang="es-CL" sz="3600" dirty="0" smtClean="0">
                <a:solidFill>
                  <a:srgbClr val="0070C0"/>
                </a:solidFill>
                <a:latin typeface="Trebuchet MS" pitchFamily="34" charset="0"/>
                <a:ea typeface="ヒラギノ角ゴ ProN W3"/>
                <a:cs typeface="ヒラギノ角ゴ ProN W3"/>
                <a:sym typeface="Helvetica" charset="0"/>
              </a:rPr>
              <a:t>en Sistema Compras Públicas</a:t>
            </a:r>
            <a:endParaRPr lang="es-CL" sz="2800" dirty="0" smtClean="0">
              <a:solidFill>
                <a:srgbClr val="0070C0"/>
              </a:solidFill>
              <a:latin typeface="Trebuchet MS" pitchFamily="34" charset="0"/>
              <a:ea typeface="ヒラギノ角ゴ ProN W3"/>
              <a:cs typeface="ヒラギノ角ゴ ProN W3"/>
              <a:sym typeface="Helvetica" charset="0"/>
            </a:endParaRPr>
          </a:p>
        </p:txBody>
      </p:sp>
      <p:sp>
        <p:nvSpPr>
          <p:cNvPr id="11" name="10 Rectángulo redondeado"/>
          <p:cNvSpPr/>
          <p:nvPr/>
        </p:nvSpPr>
        <p:spPr bwMode="auto">
          <a:xfrm>
            <a:off x="4638469"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rgbClr val="0070C0"/>
                </a:solidFill>
                <a:latin typeface="Verdana" pitchFamily="34" charset="0"/>
                <a:ea typeface="Verdana" pitchFamily="34" charset="0"/>
                <a:cs typeface="Verdana" pitchFamily="34" charset="0"/>
                <a:sym typeface="Helvetica" charset="0"/>
              </a:rPr>
              <a:t>Gestión </a:t>
            </a:r>
          </a:p>
          <a:p>
            <a:pPr algn="ctr" hangingPunct="1"/>
            <a:r>
              <a:rPr lang="es-CL" sz="1600" b="1" dirty="0" smtClean="0">
                <a:solidFill>
                  <a:srgbClr val="0070C0"/>
                </a:solidFill>
                <a:latin typeface="Verdana" pitchFamily="34" charset="0"/>
                <a:ea typeface="Verdana" pitchFamily="34" charset="0"/>
                <a:cs typeface="Verdana" pitchFamily="34" charset="0"/>
                <a:sym typeface="Helvetica" charset="0"/>
              </a:rPr>
              <a:t>Activa</a:t>
            </a:r>
          </a:p>
          <a:p>
            <a:pPr hangingPunct="1"/>
            <a:r>
              <a:rPr lang="es-MX" sz="1600" dirty="0" smtClean="0">
                <a:solidFill>
                  <a:srgbClr val="0070C0"/>
                </a:solidFill>
                <a:latin typeface="Verdana" pitchFamily="34" charset="0"/>
                <a:ea typeface="Verdana" pitchFamily="34" charset="0"/>
                <a:cs typeface="Verdana" pitchFamily="34" charset="0"/>
                <a:sym typeface="Helvetica" charset="0"/>
              </a:rPr>
              <a:t>Ejecutar acciones para tratamiento de riesgos detectados.</a:t>
            </a:r>
            <a:endParaRPr lang="es-CL" sz="1400" dirty="0" smtClean="0">
              <a:solidFill>
                <a:srgbClr val="0070C0"/>
              </a:solidFill>
              <a:latin typeface="Trebuchet MS" pitchFamily="34" charset="0"/>
              <a:ea typeface="ヒラギノ角ゴ ProN W3"/>
              <a:cs typeface="ヒラギノ角ゴ ProN W3"/>
              <a:sym typeface="Helvetica" charset="0"/>
            </a:endParaRPr>
          </a:p>
        </p:txBody>
      </p:sp>
      <p:sp>
        <p:nvSpPr>
          <p:cNvPr id="12" name="11 Rectángulo redondeado"/>
          <p:cNvSpPr/>
          <p:nvPr/>
        </p:nvSpPr>
        <p:spPr bwMode="auto">
          <a:xfrm>
            <a:off x="6831943"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Mapeo de actores</a:t>
            </a:r>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
        <p:nvSpPr>
          <p:cNvPr id="9" name="8 Rectángulo redondeado"/>
          <p:cNvSpPr/>
          <p:nvPr/>
        </p:nvSpPr>
        <p:spPr bwMode="auto">
          <a:xfrm>
            <a:off x="2455905"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Detección temprana</a:t>
            </a:r>
          </a:p>
          <a:p>
            <a:pPr hangingPunct="1"/>
            <a:r>
              <a:rPr lang="es-MX" sz="1600" dirty="0" smtClean="0">
                <a:solidFill>
                  <a:schemeClr val="bg1">
                    <a:lumMod val="50000"/>
                  </a:schemeClr>
                </a:solidFill>
                <a:latin typeface="Verdana" pitchFamily="34" charset="0"/>
                <a:ea typeface="Verdana" pitchFamily="34" charset="0"/>
                <a:cs typeface="Verdana" pitchFamily="34" charset="0"/>
                <a:sym typeface="Helvetica" charset="0"/>
              </a:rPr>
              <a:t>Minimizar la posibilidad de ocurrencia de eventos que atentan a </a:t>
            </a:r>
            <a:r>
              <a:rPr lang="es-MX" sz="1600" dirty="0">
                <a:solidFill>
                  <a:schemeClr val="bg1">
                    <a:lumMod val="50000"/>
                  </a:schemeClr>
                </a:solidFill>
                <a:latin typeface="Verdana" pitchFamily="34" charset="0"/>
                <a:ea typeface="Verdana" pitchFamily="34" charset="0"/>
                <a:cs typeface="Verdana" pitchFamily="34" charset="0"/>
                <a:sym typeface="Helvetica" charset="0"/>
              </a:rPr>
              <a:t>l</a:t>
            </a:r>
            <a:r>
              <a:rPr lang="es-MX" sz="1600" dirty="0" smtClean="0">
                <a:solidFill>
                  <a:schemeClr val="bg1">
                    <a:lumMod val="50000"/>
                  </a:schemeClr>
                </a:solidFill>
                <a:latin typeface="Verdana" pitchFamily="34" charset="0"/>
                <a:ea typeface="Verdana" pitchFamily="34" charset="0"/>
                <a:cs typeface="Verdana" pitchFamily="34" charset="0"/>
                <a:sym typeface="Helvetica" charset="0"/>
              </a:rPr>
              <a:t>a probidad.</a:t>
            </a:r>
            <a:endParaRPr lang="es-CL" sz="1600" dirty="0" smtClean="0">
              <a:solidFill>
                <a:schemeClr val="bg1">
                  <a:lumMod val="50000"/>
                </a:schemeClr>
              </a:solidFill>
              <a:latin typeface="Verdana" pitchFamily="34" charset="0"/>
              <a:ea typeface="Verdana" pitchFamily="34" charset="0"/>
              <a:cs typeface="Verdana" pitchFamily="34" charset="0"/>
              <a:sym typeface="Helvetica" charset="0"/>
            </a:endParaRPr>
          </a:p>
          <a:p>
            <a:pPr hangingPunct="1"/>
            <a:endParaRPr lang="es-CL" sz="1600" b="1" dirty="0" smtClean="0">
              <a:solidFill>
                <a:schemeClr val="bg1">
                  <a:lumMod val="50000"/>
                </a:schemeClr>
              </a:solidFill>
              <a:latin typeface="Verdana" pitchFamily="34" charset="0"/>
              <a:ea typeface="Verdana" pitchFamily="34" charset="0"/>
              <a:cs typeface="Verdana" pitchFamily="34" charset="0"/>
              <a:sym typeface="Helvetica" charset="0"/>
            </a:endParaRPr>
          </a:p>
          <a:p>
            <a:pPr hangingPunct="1"/>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
        <p:nvSpPr>
          <p:cNvPr id="13" name="12 Rectángulo redondeado"/>
          <p:cNvSpPr/>
          <p:nvPr/>
        </p:nvSpPr>
        <p:spPr bwMode="auto">
          <a:xfrm>
            <a:off x="251520" y="3113348"/>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Asesoría Especializada</a:t>
            </a:r>
          </a:p>
          <a:p>
            <a:pPr hangingPunct="1"/>
            <a:r>
              <a:rPr lang="es-MX" sz="1600" dirty="0" smtClean="0">
                <a:solidFill>
                  <a:schemeClr val="bg1">
                    <a:lumMod val="50000"/>
                  </a:schemeClr>
                </a:solidFill>
                <a:latin typeface="Verdana" pitchFamily="34" charset="0"/>
                <a:ea typeface="Verdana" pitchFamily="34" charset="0"/>
                <a:cs typeface="Verdana" pitchFamily="34" charset="0"/>
                <a:sym typeface="Helvetica" charset="0"/>
              </a:rPr>
              <a:t>Brindar asesoría en procesos complejos o de alto impacto.</a:t>
            </a:r>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Tree>
    <p:extLst>
      <p:ext uri="{BB962C8B-B14F-4D97-AF65-F5344CB8AC3E}">
        <p14:creationId xmlns:p14="http://schemas.microsoft.com/office/powerpoint/2010/main" val="192577112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p:cNvSpPr>
          <p:nvPr/>
        </p:nvSpPr>
        <p:spPr bwMode="auto">
          <a:xfrm>
            <a:off x="24912" y="6524626"/>
            <a:ext cx="45470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11" tIns="53206" rIns="93111" bIns="53206"/>
          <a:lstStyle/>
          <a:p>
            <a:pPr algn="l" defTabSz="957263"/>
            <a:r>
              <a:rPr lang="es-CL" sz="800" b="1" dirty="0">
                <a:solidFill>
                  <a:srgbClr val="808080"/>
                </a:solidFill>
                <a:latin typeface="Verdana" pitchFamily="34" charset="0"/>
                <a:ea typeface="Verdana" pitchFamily="34" charset="0"/>
                <a:cs typeface="Verdana" pitchFamily="34" charset="0"/>
                <a:sym typeface="Verdana" pitchFamily="34" charset="0"/>
              </a:rPr>
              <a:t>Gobierno de Chile | Ministerio de Hacienda | Dirección ChileCompra</a:t>
            </a:r>
            <a:endParaRPr lang="es-CL" dirty="0"/>
          </a:p>
        </p:txBody>
      </p:sp>
      <p:pic>
        <p:nvPicPr>
          <p:cNvPr id="3075" name="Picture 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4254" y="3175"/>
            <a:ext cx="898281"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Rectángulo redondeado"/>
          <p:cNvSpPr/>
          <p:nvPr/>
        </p:nvSpPr>
        <p:spPr bwMode="auto">
          <a:xfrm>
            <a:off x="251520" y="1556792"/>
            <a:ext cx="8640960" cy="1368152"/>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3200" b="1" dirty="0" smtClean="0">
                <a:solidFill>
                  <a:srgbClr val="0070C0"/>
                </a:solidFill>
                <a:latin typeface="Verdana" pitchFamily="34" charset="0"/>
                <a:ea typeface="Verdana" pitchFamily="34" charset="0"/>
                <a:cs typeface="Verdana" pitchFamily="34" charset="0"/>
                <a:sym typeface="Helvetica" charset="0"/>
              </a:rPr>
              <a:t>Objetivo: </a:t>
            </a:r>
            <a:r>
              <a:rPr lang="es-CL" sz="3600" dirty="0" smtClean="0">
                <a:solidFill>
                  <a:srgbClr val="0070C0"/>
                </a:solidFill>
                <a:latin typeface="Trebuchet MS" pitchFamily="34" charset="0"/>
                <a:ea typeface="ヒラギノ角ゴ ProN W3"/>
                <a:cs typeface="ヒラギノ角ゴ ProN W3"/>
                <a:sym typeface="Helvetica" charset="0"/>
              </a:rPr>
              <a:t>Fortalecer </a:t>
            </a:r>
            <a:r>
              <a:rPr lang="es-CL" sz="3600" b="1" dirty="0" smtClean="0">
                <a:solidFill>
                  <a:srgbClr val="0070C0"/>
                </a:solidFill>
                <a:latin typeface="Trebuchet MS" pitchFamily="34" charset="0"/>
                <a:ea typeface="ヒラギノ角ゴ ProN W3"/>
                <a:cs typeface="ヒラギノ角ゴ ProN W3"/>
                <a:sym typeface="Helvetica" charset="0"/>
              </a:rPr>
              <a:t>Probidad</a:t>
            </a:r>
            <a:r>
              <a:rPr lang="es-CL" sz="3600" dirty="0" smtClean="0">
                <a:solidFill>
                  <a:srgbClr val="0070C0"/>
                </a:solidFill>
                <a:latin typeface="Trebuchet MS" pitchFamily="34" charset="0"/>
                <a:ea typeface="ヒラギノ角ゴ ProN W3"/>
                <a:cs typeface="ヒラギノ角ゴ ProN W3"/>
                <a:sym typeface="Helvetica" charset="0"/>
              </a:rPr>
              <a:t> </a:t>
            </a:r>
          </a:p>
          <a:p>
            <a:pPr algn="ctr" hangingPunct="1"/>
            <a:r>
              <a:rPr lang="es-CL" sz="3600" dirty="0" smtClean="0">
                <a:solidFill>
                  <a:srgbClr val="0070C0"/>
                </a:solidFill>
                <a:latin typeface="Trebuchet MS" pitchFamily="34" charset="0"/>
                <a:ea typeface="ヒラギノ角ゴ ProN W3"/>
                <a:cs typeface="ヒラギノ角ゴ ProN W3"/>
                <a:sym typeface="Helvetica" charset="0"/>
              </a:rPr>
              <a:t>en Sistema Compras Públicas</a:t>
            </a:r>
            <a:endParaRPr lang="es-CL" sz="2800" dirty="0" smtClean="0">
              <a:solidFill>
                <a:srgbClr val="0070C0"/>
              </a:solidFill>
              <a:latin typeface="Trebuchet MS" pitchFamily="34" charset="0"/>
              <a:ea typeface="ヒラギノ角ゴ ProN W3"/>
              <a:cs typeface="ヒラギノ角ゴ ProN W3"/>
              <a:sym typeface="Helvetica" charset="0"/>
            </a:endParaRPr>
          </a:p>
        </p:txBody>
      </p:sp>
      <p:sp>
        <p:nvSpPr>
          <p:cNvPr id="12" name="11 Rectángulo redondeado"/>
          <p:cNvSpPr/>
          <p:nvPr/>
        </p:nvSpPr>
        <p:spPr bwMode="auto">
          <a:xfrm>
            <a:off x="6831943"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rgbClr val="0070C0"/>
                </a:solidFill>
                <a:latin typeface="Verdana" pitchFamily="34" charset="0"/>
                <a:ea typeface="Verdana" pitchFamily="34" charset="0"/>
                <a:cs typeface="Verdana" pitchFamily="34" charset="0"/>
                <a:sym typeface="Helvetica" charset="0"/>
              </a:rPr>
              <a:t>Mapeo de actores</a:t>
            </a:r>
          </a:p>
          <a:p>
            <a:pPr hangingPunct="1"/>
            <a:r>
              <a:rPr lang="es-MX" sz="1600" dirty="0" smtClean="0">
                <a:solidFill>
                  <a:srgbClr val="0070C0"/>
                </a:solidFill>
                <a:latin typeface="Verdana" pitchFamily="34" charset="0"/>
                <a:ea typeface="Verdana" pitchFamily="34" charset="0"/>
                <a:cs typeface="Verdana" pitchFamily="34" charset="0"/>
                <a:sym typeface="Helvetica" charset="0"/>
              </a:rPr>
              <a:t>Detectar actores relevantes y generar vínculos estratégicos.</a:t>
            </a:r>
            <a:endParaRPr lang="es-CL" sz="1400" dirty="0" smtClean="0">
              <a:solidFill>
                <a:srgbClr val="0070C0"/>
              </a:solidFill>
              <a:latin typeface="Trebuchet MS" pitchFamily="34" charset="0"/>
              <a:ea typeface="ヒラギノ角ゴ ProN W3"/>
              <a:cs typeface="ヒラギノ角ゴ ProN W3"/>
              <a:sym typeface="Helvetica" charset="0"/>
            </a:endParaRPr>
          </a:p>
        </p:txBody>
      </p:sp>
      <p:sp>
        <p:nvSpPr>
          <p:cNvPr id="9" name="8 Rectángulo redondeado"/>
          <p:cNvSpPr/>
          <p:nvPr/>
        </p:nvSpPr>
        <p:spPr bwMode="auto">
          <a:xfrm>
            <a:off x="4638469"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Gestión </a:t>
            </a:r>
          </a:p>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Activa</a:t>
            </a:r>
          </a:p>
          <a:p>
            <a:pPr hangingPunct="1"/>
            <a:r>
              <a:rPr lang="es-MX" sz="1600" dirty="0" smtClean="0">
                <a:solidFill>
                  <a:schemeClr val="bg1">
                    <a:lumMod val="50000"/>
                  </a:schemeClr>
                </a:solidFill>
                <a:latin typeface="Verdana" pitchFamily="34" charset="0"/>
                <a:ea typeface="Verdana" pitchFamily="34" charset="0"/>
                <a:cs typeface="Verdana" pitchFamily="34" charset="0"/>
                <a:sym typeface="Helvetica" charset="0"/>
              </a:rPr>
              <a:t>Ejecutar acciones para tratamiento de riesgos detectados.</a:t>
            </a:r>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
        <p:nvSpPr>
          <p:cNvPr id="13" name="12 Rectángulo redondeado"/>
          <p:cNvSpPr/>
          <p:nvPr/>
        </p:nvSpPr>
        <p:spPr bwMode="auto">
          <a:xfrm>
            <a:off x="2455905" y="3101144"/>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Detección temprana</a:t>
            </a:r>
          </a:p>
          <a:p>
            <a:pPr hangingPunct="1"/>
            <a:r>
              <a:rPr lang="es-MX" sz="1600" dirty="0" smtClean="0">
                <a:solidFill>
                  <a:schemeClr val="bg1">
                    <a:lumMod val="50000"/>
                  </a:schemeClr>
                </a:solidFill>
                <a:latin typeface="Verdana" pitchFamily="34" charset="0"/>
                <a:ea typeface="Verdana" pitchFamily="34" charset="0"/>
                <a:cs typeface="Verdana" pitchFamily="34" charset="0"/>
                <a:sym typeface="Helvetica" charset="0"/>
              </a:rPr>
              <a:t>Minimizar la posibilidad de ocurrencia de eventos que atentan a </a:t>
            </a:r>
            <a:r>
              <a:rPr lang="es-MX" sz="1600" dirty="0">
                <a:solidFill>
                  <a:schemeClr val="bg1">
                    <a:lumMod val="50000"/>
                  </a:schemeClr>
                </a:solidFill>
                <a:latin typeface="Verdana" pitchFamily="34" charset="0"/>
                <a:ea typeface="Verdana" pitchFamily="34" charset="0"/>
                <a:cs typeface="Verdana" pitchFamily="34" charset="0"/>
                <a:sym typeface="Helvetica" charset="0"/>
              </a:rPr>
              <a:t>l</a:t>
            </a:r>
            <a:r>
              <a:rPr lang="es-MX" sz="1600" dirty="0" smtClean="0">
                <a:solidFill>
                  <a:schemeClr val="bg1">
                    <a:lumMod val="50000"/>
                  </a:schemeClr>
                </a:solidFill>
                <a:latin typeface="Verdana" pitchFamily="34" charset="0"/>
                <a:ea typeface="Verdana" pitchFamily="34" charset="0"/>
                <a:cs typeface="Verdana" pitchFamily="34" charset="0"/>
                <a:sym typeface="Helvetica" charset="0"/>
              </a:rPr>
              <a:t>a probidad.</a:t>
            </a:r>
            <a:endParaRPr lang="es-CL" sz="1600" dirty="0" smtClean="0">
              <a:solidFill>
                <a:schemeClr val="bg1">
                  <a:lumMod val="50000"/>
                </a:schemeClr>
              </a:solidFill>
              <a:latin typeface="Verdana" pitchFamily="34" charset="0"/>
              <a:ea typeface="Verdana" pitchFamily="34" charset="0"/>
              <a:cs typeface="Verdana" pitchFamily="34" charset="0"/>
              <a:sym typeface="Helvetica" charset="0"/>
            </a:endParaRPr>
          </a:p>
          <a:p>
            <a:pPr hangingPunct="1"/>
            <a:endParaRPr lang="es-CL" sz="1600" b="1" dirty="0" smtClean="0">
              <a:solidFill>
                <a:schemeClr val="bg1">
                  <a:lumMod val="50000"/>
                </a:schemeClr>
              </a:solidFill>
              <a:latin typeface="Verdana" pitchFamily="34" charset="0"/>
              <a:ea typeface="Verdana" pitchFamily="34" charset="0"/>
              <a:cs typeface="Verdana" pitchFamily="34" charset="0"/>
              <a:sym typeface="Helvetica" charset="0"/>
            </a:endParaRPr>
          </a:p>
          <a:p>
            <a:pPr hangingPunct="1"/>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
        <p:nvSpPr>
          <p:cNvPr id="14" name="13 Rectángulo redondeado"/>
          <p:cNvSpPr/>
          <p:nvPr/>
        </p:nvSpPr>
        <p:spPr bwMode="auto">
          <a:xfrm>
            <a:off x="251520" y="3113348"/>
            <a:ext cx="2060537" cy="2488096"/>
          </a:xfrm>
          <a:prstGeom prst="roundRect">
            <a:avLst/>
          </a:prstGeom>
          <a:ln/>
          <a:extLst/>
        </p:spPr>
        <p:style>
          <a:lnRef idx="0">
            <a:schemeClr val="accent3"/>
          </a:lnRef>
          <a:fillRef idx="1001">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hangingPunct="1"/>
            <a:r>
              <a:rPr lang="es-CL" sz="1600" b="1" dirty="0" smtClean="0">
                <a:solidFill>
                  <a:schemeClr val="bg1">
                    <a:lumMod val="50000"/>
                  </a:schemeClr>
                </a:solidFill>
                <a:latin typeface="Verdana" pitchFamily="34" charset="0"/>
                <a:ea typeface="Verdana" pitchFamily="34" charset="0"/>
                <a:cs typeface="Verdana" pitchFamily="34" charset="0"/>
                <a:sym typeface="Helvetica" charset="0"/>
              </a:rPr>
              <a:t>Asesoría Especializada</a:t>
            </a:r>
          </a:p>
          <a:p>
            <a:pPr hangingPunct="1"/>
            <a:r>
              <a:rPr lang="es-MX" sz="1600" dirty="0" smtClean="0">
                <a:solidFill>
                  <a:schemeClr val="bg1">
                    <a:lumMod val="50000"/>
                  </a:schemeClr>
                </a:solidFill>
                <a:latin typeface="Verdana" pitchFamily="34" charset="0"/>
                <a:ea typeface="Verdana" pitchFamily="34" charset="0"/>
                <a:cs typeface="Verdana" pitchFamily="34" charset="0"/>
                <a:sym typeface="Helvetica" charset="0"/>
              </a:rPr>
              <a:t>Brindar asesoría en procesos complejos o de alto impacto.</a:t>
            </a:r>
            <a:endParaRPr lang="es-CL" sz="1400" dirty="0" smtClean="0">
              <a:solidFill>
                <a:schemeClr val="bg1">
                  <a:lumMod val="50000"/>
                </a:schemeClr>
              </a:solidFill>
              <a:latin typeface="Trebuchet MS" pitchFamily="34" charset="0"/>
              <a:ea typeface="ヒラギノ角ゴ ProN W3"/>
              <a:cs typeface="ヒラギノ角ゴ ProN W3"/>
              <a:sym typeface="Helvetica" charset="0"/>
            </a:endParaRPr>
          </a:p>
        </p:txBody>
      </p:sp>
    </p:spTree>
    <p:extLst>
      <p:ext uri="{BB962C8B-B14F-4D97-AF65-F5344CB8AC3E}">
        <p14:creationId xmlns:p14="http://schemas.microsoft.com/office/powerpoint/2010/main" val="140118686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1844824"/>
            <a:ext cx="6768752" cy="2808312"/>
          </a:xfrm>
        </p:spPr>
        <p:txBody>
          <a:bodyPr>
            <a:normAutofit fontScale="92500"/>
          </a:bodyPr>
          <a:lstStyle/>
          <a:p>
            <a:pPr>
              <a:lnSpc>
                <a:spcPct val="150000"/>
              </a:lnSpc>
            </a:pPr>
            <a:r>
              <a:rPr lang="es-CL" b="1" dirty="0">
                <a:solidFill>
                  <a:schemeClr val="tx2">
                    <a:lumMod val="60000"/>
                    <a:lumOff val="40000"/>
                  </a:schemeClr>
                </a:solidFill>
              </a:rPr>
              <a:t>Contexto </a:t>
            </a:r>
            <a:r>
              <a:rPr lang="es-CL" b="1" dirty="0" smtClean="0">
                <a:solidFill>
                  <a:schemeClr val="tx2">
                    <a:lumMod val="60000"/>
                    <a:lumOff val="40000"/>
                  </a:schemeClr>
                </a:solidFill>
              </a:rPr>
              <a:t>general</a:t>
            </a:r>
          </a:p>
          <a:p>
            <a:pPr>
              <a:lnSpc>
                <a:spcPct val="150000"/>
              </a:lnSpc>
            </a:pPr>
            <a:r>
              <a:rPr lang="es-MX" sz="2800" dirty="0" smtClean="0">
                <a:solidFill>
                  <a:schemeClr val="tx2">
                    <a:lumMod val="60000"/>
                    <a:lumOff val="40000"/>
                  </a:schemeClr>
                </a:solidFill>
              </a:rPr>
              <a:t>Estructura Institucional</a:t>
            </a:r>
          </a:p>
          <a:p>
            <a:pPr>
              <a:lnSpc>
                <a:spcPct val="150000"/>
              </a:lnSpc>
            </a:pPr>
            <a:r>
              <a:rPr lang="es-MX" sz="2800" dirty="0" smtClean="0">
                <a:solidFill>
                  <a:schemeClr val="tx2">
                    <a:lumMod val="60000"/>
                    <a:lumOff val="40000"/>
                  </a:schemeClr>
                </a:solidFill>
              </a:rPr>
              <a:t>Principales desafíos</a:t>
            </a:r>
            <a:endParaRPr lang="es-CL" sz="2800" dirty="0">
              <a:solidFill>
                <a:schemeClr val="tx2">
                  <a:lumMod val="60000"/>
                  <a:lumOff val="40000"/>
                </a:schemeClr>
              </a:solidFill>
            </a:endParaRPr>
          </a:p>
          <a:p>
            <a:pPr>
              <a:lnSpc>
                <a:spcPct val="150000"/>
              </a:lnSpc>
            </a:pPr>
            <a:r>
              <a:rPr lang="es-CL" sz="2800" dirty="0" smtClean="0">
                <a:solidFill>
                  <a:schemeClr val="tx2">
                    <a:lumMod val="60000"/>
                    <a:lumOff val="40000"/>
                  </a:schemeClr>
                </a:solidFill>
              </a:rPr>
              <a:t>Fortalecimiento del sistema</a:t>
            </a:r>
            <a:endParaRPr lang="es-CL" sz="2800" dirty="0">
              <a:solidFill>
                <a:schemeClr val="bg1">
                  <a:lumMod val="65000"/>
                </a:schemeClr>
              </a:solidFill>
            </a:endParaRPr>
          </a:p>
        </p:txBody>
      </p:sp>
      <p:sp>
        <p:nvSpPr>
          <p:cNvPr id="2" name="1 CuadroTexto"/>
          <p:cNvSpPr txBox="1"/>
          <p:nvPr/>
        </p:nvSpPr>
        <p:spPr>
          <a:xfrm>
            <a:off x="3491880" y="647110"/>
            <a:ext cx="2808312" cy="523220"/>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2800" b="1">
                <a:solidFill>
                  <a:schemeClr val="tx2">
                    <a:lumMod val="60000"/>
                    <a:lumOff val="40000"/>
                  </a:schemeClr>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s-MX" sz="3600" dirty="0"/>
              <a:t>AGENDA</a:t>
            </a:r>
            <a:endParaRPr lang="es-CL" sz="3600" dirty="0"/>
          </a:p>
        </p:txBody>
      </p:sp>
    </p:spTree>
    <p:extLst>
      <p:ext uri="{BB962C8B-B14F-4D97-AF65-F5344CB8AC3E}">
        <p14:creationId xmlns:p14="http://schemas.microsoft.com/office/powerpoint/2010/main" val="1019400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7931224" cy="1143000"/>
          </a:xfrm>
        </p:spPr>
        <p:txBody>
          <a:bodyPr vert="horz" lIns="91440" tIns="45720" rIns="91440" bIns="45720" rtlCol="0" anchor="ctr">
            <a:noAutofit/>
          </a:bodyPr>
          <a:lstStyle/>
          <a:p>
            <a:r>
              <a:rPr lang="es-MX" sz="3200" b="1" dirty="0" smtClean="0">
                <a:solidFill>
                  <a:schemeClr val="accent1"/>
                </a:solidFill>
              </a:rPr>
              <a:t>Nueva generación de </a:t>
            </a:r>
            <a:r>
              <a:rPr lang="es-MX" sz="4000" b="1" dirty="0" smtClean="0">
                <a:solidFill>
                  <a:schemeClr val="accent1"/>
                </a:solidFill>
              </a:rPr>
              <a:t>Indicadores de gestión</a:t>
            </a:r>
            <a:r>
              <a:rPr lang="es-MX" sz="3200" b="1" dirty="0" smtClean="0">
                <a:solidFill>
                  <a:schemeClr val="accent1"/>
                </a:solidFill>
              </a:rPr>
              <a:t>, por </a:t>
            </a:r>
            <a:r>
              <a:rPr lang="es-MX" sz="3200" b="1" dirty="0">
                <a:solidFill>
                  <a:schemeClr val="accent1"/>
                </a:solidFill>
              </a:rPr>
              <a:t>unidad de compra y </a:t>
            </a:r>
            <a:r>
              <a:rPr lang="es-MX" sz="3200" b="1" dirty="0" smtClean="0">
                <a:solidFill>
                  <a:schemeClr val="accent1"/>
                </a:solidFill>
              </a:rPr>
              <a:t>usuario.</a:t>
            </a:r>
            <a:endParaRPr lang="es-CL" sz="3200" b="1" dirty="0">
              <a:solidFill>
                <a:schemeClr val="accent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695"/>
            <a:ext cx="9174071" cy="4752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755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Marcador de conteni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408" y="0"/>
            <a:ext cx="899592" cy="6858000"/>
          </a:xfrm>
          <a:prstGeom prst="rect">
            <a:avLst/>
          </a:prstGeom>
        </p:spPr>
      </p:pic>
      <p:graphicFrame>
        <p:nvGraphicFramePr>
          <p:cNvPr id="8" name="7 Objeto"/>
          <p:cNvGraphicFramePr>
            <a:graphicFrameLocks noChangeAspect="1"/>
          </p:cNvGraphicFramePr>
          <p:nvPr>
            <p:extLst>
              <p:ext uri="{D42A27DB-BD31-4B8C-83A1-F6EECF244321}">
                <p14:modId xmlns:p14="http://schemas.microsoft.com/office/powerpoint/2010/main" val="2716145051"/>
              </p:ext>
            </p:extLst>
          </p:nvPr>
        </p:nvGraphicFramePr>
        <p:xfrm>
          <a:off x="141288" y="1628775"/>
          <a:ext cx="8824912" cy="3482975"/>
        </p:xfrm>
        <a:graphic>
          <a:graphicData uri="http://schemas.openxmlformats.org/presentationml/2006/ole">
            <mc:AlternateContent xmlns:mc="http://schemas.openxmlformats.org/markup-compatibility/2006">
              <mc:Choice xmlns:v="urn:schemas-microsoft-com:vml" Requires="v">
                <p:oleObj spid="_x0000_s3190" name="Hoja de cálculo" r:id="rId5" imgW="9248714" imgH="3648152" progId="Excel.Sheet.12">
                  <p:embed/>
                </p:oleObj>
              </mc:Choice>
              <mc:Fallback>
                <p:oleObj name="Hoja de cálculo" r:id="rId5" imgW="9248714" imgH="3648152" progId="Excel.Sheet.12">
                  <p:embed/>
                  <p:pic>
                    <p:nvPicPr>
                      <p:cNvPr id="0" name=""/>
                      <p:cNvPicPr/>
                      <p:nvPr/>
                    </p:nvPicPr>
                    <p:blipFill>
                      <a:blip r:embed="rId6"/>
                      <a:stretch>
                        <a:fillRect/>
                      </a:stretch>
                    </p:blipFill>
                    <p:spPr>
                      <a:xfrm>
                        <a:off x="141288" y="1628775"/>
                        <a:ext cx="8824912" cy="3482975"/>
                      </a:xfrm>
                      <a:prstGeom prst="rect">
                        <a:avLst/>
                      </a:prstGeom>
                    </p:spPr>
                  </p:pic>
                </p:oleObj>
              </mc:Fallback>
            </mc:AlternateContent>
          </a:graphicData>
        </a:graphic>
      </p:graphicFrame>
      <p:sp>
        <p:nvSpPr>
          <p:cNvPr id="3" name="2 Rectángulo"/>
          <p:cNvSpPr/>
          <p:nvPr/>
        </p:nvSpPr>
        <p:spPr>
          <a:xfrm>
            <a:off x="143508" y="5445224"/>
            <a:ext cx="6228692" cy="7920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100" b="1" dirty="0" smtClean="0">
                <a:solidFill>
                  <a:schemeClr val="tx1"/>
                </a:solidFill>
              </a:rPr>
              <a:t>Nota: Se destacan en color verde las campaña que, con una ejecución mayor a seis meses, tienen una eficacia destacable; en color naranja se destaca la campaña cuya eficiencia no alcanza el mínimo esperado.</a:t>
            </a:r>
            <a:endParaRPr lang="es-ES_tradnl" sz="1100" b="1" dirty="0"/>
          </a:p>
        </p:txBody>
      </p:sp>
      <p:sp>
        <p:nvSpPr>
          <p:cNvPr id="7" name="1 Título"/>
          <p:cNvSpPr>
            <a:spLocks noGrp="1"/>
          </p:cNvSpPr>
          <p:nvPr>
            <p:ph type="title"/>
          </p:nvPr>
        </p:nvSpPr>
        <p:spPr/>
        <p:txBody>
          <a:bodyPr>
            <a:normAutofit fontScale="90000"/>
          </a:bodyPr>
          <a:lstStyle/>
          <a:p>
            <a:pPr algn="l"/>
            <a:r>
              <a:rPr lang="es-MX" b="1" dirty="0"/>
              <a:t>M</a:t>
            </a:r>
            <a:r>
              <a:rPr lang="es-MX" b="1" dirty="0" smtClean="0"/>
              <a:t>onitoreo periódico</a:t>
            </a:r>
            <a:r>
              <a:rPr lang="es-CL" b="1" dirty="0" smtClean="0"/>
              <a:t/>
            </a:r>
            <a:br>
              <a:rPr lang="es-CL" b="1" dirty="0" smtClean="0"/>
            </a:br>
            <a:r>
              <a:rPr lang="es-CL" sz="3100" dirty="0" smtClean="0"/>
              <a:t>(Enero a septiembre de 2012)</a:t>
            </a:r>
            <a:endParaRPr lang="es-CL" sz="3100" dirty="0"/>
          </a:p>
        </p:txBody>
      </p:sp>
    </p:spTree>
    <p:extLst>
      <p:ext uri="{BB962C8B-B14F-4D97-AF65-F5344CB8AC3E}">
        <p14:creationId xmlns:p14="http://schemas.microsoft.com/office/powerpoint/2010/main" val="2707995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46625" y="53752"/>
            <a:ext cx="7931224" cy="1143000"/>
          </a:xfrm>
        </p:spPr>
        <p:txBody>
          <a:bodyPr>
            <a:noAutofit/>
          </a:bodyPr>
          <a:lstStyle/>
          <a:p>
            <a:r>
              <a:rPr lang="es-MX" sz="3200" b="1" dirty="0" smtClean="0"/>
              <a:t>Nuevas </a:t>
            </a:r>
            <a:r>
              <a:rPr lang="es-MX" sz="3200" b="1" dirty="0" smtClean="0">
                <a:solidFill>
                  <a:srgbClr val="002060"/>
                </a:solidFill>
              </a:rPr>
              <a:t>herramientas de análisis</a:t>
            </a:r>
            <a:r>
              <a:rPr lang="es-MX" sz="3200" b="1" dirty="0" smtClean="0"/>
              <a:t>, </a:t>
            </a:r>
            <a:br>
              <a:rPr lang="es-MX" sz="3200" b="1" dirty="0" smtClean="0"/>
            </a:br>
            <a:r>
              <a:rPr lang="es-MX" sz="3200" b="1" dirty="0" smtClean="0"/>
              <a:t>ya disponibles en </a:t>
            </a:r>
            <a:r>
              <a:rPr lang="es-MX" sz="3200" b="1" u="sng" dirty="0" smtClean="0"/>
              <a:t>www.analiza.cl</a:t>
            </a:r>
            <a:endParaRPr lang="es-CL" sz="3200" b="1" u="sn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507"/>
          <a:stretch/>
        </p:blipFill>
        <p:spPr bwMode="auto">
          <a:xfrm>
            <a:off x="611560" y="1340768"/>
            <a:ext cx="7766807" cy="46117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9386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7931224" cy="1143000"/>
          </a:xfrm>
        </p:spPr>
        <p:txBody>
          <a:bodyPr>
            <a:normAutofit/>
          </a:bodyPr>
          <a:lstStyle/>
          <a:p>
            <a:r>
              <a:rPr lang="es-MX" sz="3200" b="1" dirty="0" smtClean="0"/>
              <a:t>Cuadro de mando por institución, ya generado. Disponibles a pedido.</a:t>
            </a:r>
            <a:endParaRPr lang="es-CL" sz="3200" b="1"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178"/>
          <a:stretch/>
        </p:blipFill>
        <p:spPr bwMode="auto">
          <a:xfrm>
            <a:off x="971600" y="1236977"/>
            <a:ext cx="7344816" cy="50003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385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4 Marcador de contenid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7063" y="7939"/>
            <a:ext cx="900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381000" y="794408"/>
            <a:ext cx="7772400" cy="523220"/>
          </a:xfrm>
          <a:prstGeom prst="rect">
            <a:avLst/>
          </a:prstGeom>
          <a:noFill/>
        </p:spPr>
        <p:txBody>
          <a:bodyPr wrap="square" rtlCol="0">
            <a:spAutoFit/>
          </a:bodyPr>
          <a:lstStyle/>
          <a:p>
            <a:pPr algn="ctr" fontAlgn="base">
              <a:spcBef>
                <a:spcPct val="0"/>
              </a:spcBef>
              <a:spcAft>
                <a:spcPct val="0"/>
              </a:spcAft>
            </a:pPr>
            <a:r>
              <a:rPr lang="es-CL" sz="2800" b="1" dirty="0" smtClean="0">
                <a:solidFill>
                  <a:srgbClr val="000000"/>
                </a:solidFill>
              </a:rPr>
              <a:t>Plataforma de Reclamos </a:t>
            </a:r>
            <a:endParaRPr lang="es-CL" sz="2800" dirty="0">
              <a:solidFill>
                <a:srgbClr val="000000"/>
              </a:solidFill>
            </a:endParaRPr>
          </a:p>
        </p:txBody>
      </p:sp>
      <p:grpSp>
        <p:nvGrpSpPr>
          <p:cNvPr id="9" name="Group 5"/>
          <p:cNvGrpSpPr>
            <a:grpSpLocks/>
          </p:cNvGrpSpPr>
          <p:nvPr/>
        </p:nvGrpSpPr>
        <p:grpSpPr bwMode="auto">
          <a:xfrm>
            <a:off x="0" y="-23813"/>
            <a:ext cx="8915400" cy="858839"/>
            <a:chOff x="48" y="0"/>
            <a:chExt cx="5616" cy="541"/>
          </a:xfrm>
        </p:grpSpPr>
        <p:grpSp>
          <p:nvGrpSpPr>
            <p:cNvPr id="10" name="Group 6"/>
            <p:cNvGrpSpPr>
              <a:grpSpLocks/>
            </p:cNvGrpSpPr>
            <p:nvPr/>
          </p:nvGrpSpPr>
          <p:grpSpPr bwMode="auto">
            <a:xfrm>
              <a:off x="48" y="0"/>
              <a:ext cx="1488" cy="541"/>
              <a:chOff x="240" y="144"/>
              <a:chExt cx="1488" cy="541"/>
            </a:xfrm>
          </p:grpSpPr>
          <p:pic>
            <p:nvPicPr>
              <p:cNvPr id="12" name="Picture 7" descr="Logo-RICG-Españ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44"/>
                <a:ext cx="148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8"/>
              <p:cNvGrpSpPr>
                <a:grpSpLocks/>
              </p:cNvGrpSpPr>
              <p:nvPr/>
            </p:nvGrpSpPr>
            <p:grpSpPr bwMode="auto">
              <a:xfrm>
                <a:off x="288" y="528"/>
                <a:ext cx="1392" cy="157"/>
                <a:chOff x="720" y="960"/>
                <a:chExt cx="2064" cy="205"/>
              </a:xfrm>
            </p:grpSpPr>
            <p:pic>
              <p:nvPicPr>
                <p:cNvPr id="14" name="Picture 9" descr="IDRC-CR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983"/>
                  <a:ext cx="76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OAS_Seal_ESP_Princip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960"/>
                  <a:ext cx="67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BI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 y="983"/>
                  <a:ext cx="38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_x0020_8" descr="CORREO-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0" y="96"/>
              <a:ext cx="110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7" y="1213318"/>
            <a:ext cx="916305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Elipse"/>
          <p:cNvSpPr/>
          <p:nvPr/>
        </p:nvSpPr>
        <p:spPr>
          <a:xfrm>
            <a:off x="304800" y="3505200"/>
            <a:ext cx="30480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srgbClr val="FFFFFF"/>
              </a:solidFill>
            </a:endParaRPr>
          </a:p>
        </p:txBody>
      </p:sp>
      <p:sp>
        <p:nvSpPr>
          <p:cNvPr id="18" name="17 Rectángulo redondeado"/>
          <p:cNvSpPr/>
          <p:nvPr/>
        </p:nvSpPr>
        <p:spPr>
          <a:xfrm>
            <a:off x="3505200" y="3488295"/>
            <a:ext cx="5334000" cy="70270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fontAlgn="base">
              <a:spcBef>
                <a:spcPct val="0"/>
              </a:spcBef>
              <a:spcAft>
                <a:spcPct val="0"/>
              </a:spcAft>
            </a:pPr>
            <a:r>
              <a:rPr lang="es-CL" b="1" dirty="0" smtClean="0">
                <a:solidFill>
                  <a:srgbClr val="FFFFFF"/>
                </a:solidFill>
              </a:rPr>
              <a:t>Ingreso Reclamo por Irregularidades en Adquisiciones </a:t>
            </a:r>
            <a:endParaRPr lang="es-CL" b="1" dirty="0">
              <a:solidFill>
                <a:srgbClr val="FFFFFF"/>
              </a:solidFill>
            </a:endParaRPr>
          </a:p>
        </p:txBody>
      </p:sp>
      <p:sp>
        <p:nvSpPr>
          <p:cNvPr id="19" name="18 Elipse"/>
          <p:cNvSpPr/>
          <p:nvPr/>
        </p:nvSpPr>
        <p:spPr>
          <a:xfrm>
            <a:off x="152400" y="4394756"/>
            <a:ext cx="30480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srgbClr val="FFFFFF"/>
              </a:solidFill>
            </a:endParaRPr>
          </a:p>
        </p:txBody>
      </p:sp>
      <p:sp>
        <p:nvSpPr>
          <p:cNvPr id="20" name="19 Rectángulo redondeado"/>
          <p:cNvSpPr/>
          <p:nvPr/>
        </p:nvSpPr>
        <p:spPr>
          <a:xfrm>
            <a:off x="3505200" y="4402695"/>
            <a:ext cx="5334000" cy="70270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es-CL" b="1" dirty="0" smtClean="0">
                <a:solidFill>
                  <a:srgbClr val="FFFFFF"/>
                </a:solidFill>
              </a:rPr>
              <a:t>Ingreso Reclamo por no pago oportuno</a:t>
            </a:r>
            <a:endParaRPr lang="es-CL" b="1" dirty="0">
              <a:solidFill>
                <a:srgbClr val="FFFFFF"/>
              </a:solidFill>
            </a:endParaRPr>
          </a:p>
        </p:txBody>
      </p:sp>
      <p:sp>
        <p:nvSpPr>
          <p:cNvPr id="21" name="20 Elipse"/>
          <p:cNvSpPr/>
          <p:nvPr/>
        </p:nvSpPr>
        <p:spPr>
          <a:xfrm>
            <a:off x="228600" y="5334000"/>
            <a:ext cx="30480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L">
              <a:solidFill>
                <a:srgbClr val="FFFFFF"/>
              </a:solidFill>
            </a:endParaRPr>
          </a:p>
        </p:txBody>
      </p:sp>
      <p:sp>
        <p:nvSpPr>
          <p:cNvPr id="22" name="21 Rectángulo redondeado"/>
          <p:cNvSpPr/>
          <p:nvPr/>
        </p:nvSpPr>
        <p:spPr>
          <a:xfrm>
            <a:off x="3505200" y="5334000"/>
            <a:ext cx="5334000" cy="70270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base">
              <a:spcBef>
                <a:spcPct val="0"/>
              </a:spcBef>
              <a:spcAft>
                <a:spcPct val="0"/>
              </a:spcAft>
            </a:pPr>
            <a:r>
              <a:rPr lang="es-CL" b="1" dirty="0" smtClean="0">
                <a:solidFill>
                  <a:srgbClr val="FFFFFF"/>
                </a:solidFill>
              </a:rPr>
              <a:t>Ingreso Reclamo por funcionamiento del portal</a:t>
            </a:r>
            <a:endParaRPr lang="es-CL" b="1" dirty="0">
              <a:solidFill>
                <a:srgbClr val="FFFFFF"/>
              </a:solidFill>
            </a:endParaRPr>
          </a:p>
        </p:txBody>
      </p:sp>
    </p:spTree>
    <p:extLst>
      <p:ext uri="{BB962C8B-B14F-4D97-AF65-F5344CB8AC3E}">
        <p14:creationId xmlns:p14="http://schemas.microsoft.com/office/powerpoint/2010/main" val="2670808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fontScale="90000"/>
          </a:bodyPr>
          <a:lstStyle/>
          <a:p>
            <a:r>
              <a:rPr lang="en-US" b="1" dirty="0" err="1" smtClean="0"/>
              <a:t>Comité</a:t>
            </a:r>
            <a:r>
              <a:rPr lang="en-US" b="1" dirty="0" smtClean="0"/>
              <a:t> </a:t>
            </a:r>
            <a:r>
              <a:rPr lang="en-US" b="1" dirty="0" err="1" smtClean="0"/>
              <a:t>público-privado</a:t>
            </a:r>
            <a:r>
              <a:rPr lang="en-US" b="1" dirty="0" smtClean="0"/>
              <a:t> </a:t>
            </a:r>
            <a:br>
              <a:rPr lang="en-US" b="1" dirty="0" smtClean="0"/>
            </a:br>
            <a:r>
              <a:rPr lang="en-US" b="1" dirty="0" smtClean="0"/>
              <a:t>de </a:t>
            </a:r>
            <a:r>
              <a:rPr lang="en-US" b="1" dirty="0" err="1" smtClean="0">
                <a:solidFill>
                  <a:srgbClr val="002060"/>
                </a:solidFill>
              </a:rPr>
              <a:t>integridad</a:t>
            </a:r>
            <a:r>
              <a:rPr lang="en-US" b="1" dirty="0" smtClean="0">
                <a:solidFill>
                  <a:srgbClr val="002060"/>
                </a:solidFill>
              </a:rPr>
              <a:t> en </a:t>
            </a:r>
            <a:r>
              <a:rPr lang="en-US" b="1" dirty="0" err="1" smtClean="0">
                <a:solidFill>
                  <a:srgbClr val="002060"/>
                </a:solidFill>
              </a:rPr>
              <a:t>compras</a:t>
            </a:r>
            <a:r>
              <a:rPr lang="en-US" b="1" dirty="0" smtClean="0">
                <a:solidFill>
                  <a:srgbClr val="002060"/>
                </a:solidFill>
              </a:rPr>
              <a:t> </a:t>
            </a:r>
            <a:r>
              <a:rPr lang="en-US" b="1" dirty="0" err="1" smtClean="0">
                <a:solidFill>
                  <a:srgbClr val="002060"/>
                </a:solidFill>
              </a:rPr>
              <a:t>públicas</a:t>
            </a:r>
            <a:endParaRPr lang="es-CL" b="1" dirty="0">
              <a:solidFill>
                <a:srgbClr val="002060"/>
              </a:solidFill>
            </a:endParaRPr>
          </a:p>
        </p:txBody>
      </p:sp>
      <p:sp>
        <p:nvSpPr>
          <p:cNvPr id="3" name="2 Marcador de contenido"/>
          <p:cNvSpPr>
            <a:spLocks noGrp="1"/>
          </p:cNvSpPr>
          <p:nvPr>
            <p:ph idx="1"/>
          </p:nvPr>
        </p:nvSpPr>
        <p:spPr>
          <a:xfrm>
            <a:off x="6516216" y="1848551"/>
            <a:ext cx="2260578" cy="3888432"/>
          </a:xfrm>
        </p:spPr>
        <p:txBody>
          <a:bodyPr>
            <a:normAutofit lnSpcReduction="10000"/>
          </a:bodyPr>
          <a:lstStyle/>
          <a:p>
            <a:pPr marL="0" indent="0">
              <a:buNone/>
            </a:pPr>
            <a:r>
              <a:rPr lang="es-CL" sz="2800" dirty="0" smtClean="0"/>
              <a:t>Entregará a fin de este año una </a:t>
            </a:r>
            <a:r>
              <a:rPr lang="es-CL" sz="2800" b="1" dirty="0" smtClean="0"/>
              <a:t>propuesta de acciones</a:t>
            </a:r>
            <a:r>
              <a:rPr lang="es-CL" sz="2800" dirty="0" smtClean="0"/>
              <a:t> para fortalecer la integridad en el mercado público.</a:t>
            </a:r>
          </a:p>
        </p:txBody>
      </p:sp>
      <p:sp>
        <p:nvSpPr>
          <p:cNvPr id="6" name="5 Rectángulo"/>
          <p:cNvSpPr/>
          <p:nvPr/>
        </p:nvSpPr>
        <p:spPr>
          <a:xfrm>
            <a:off x="323528" y="1340768"/>
            <a:ext cx="8280920" cy="5047536"/>
          </a:xfrm>
          <a:prstGeom prst="rect">
            <a:avLst/>
          </a:prstGeom>
        </p:spPr>
        <p:txBody>
          <a:bodyPr wrap="square">
            <a:spAutoFit/>
          </a:bodyPr>
          <a:lstStyle/>
          <a:p>
            <a:r>
              <a:rPr lang="es-CL" sz="1400" dirty="0">
                <a:solidFill>
                  <a:schemeClr val="tx2">
                    <a:lumMod val="60000"/>
                    <a:lumOff val="40000"/>
                  </a:schemeClr>
                </a:solidFill>
              </a:rPr>
              <a:t>• Acción RSE,</a:t>
            </a:r>
          </a:p>
          <a:p>
            <a:r>
              <a:rPr lang="es-CL" sz="1400" dirty="0">
                <a:solidFill>
                  <a:schemeClr val="tx2">
                    <a:lumMod val="60000"/>
                    <a:lumOff val="40000"/>
                  </a:schemeClr>
                </a:solidFill>
              </a:rPr>
              <a:t>• Cámara de Comercio de Santiago,</a:t>
            </a:r>
          </a:p>
          <a:p>
            <a:r>
              <a:rPr lang="es-CL" sz="1400" dirty="0">
                <a:solidFill>
                  <a:schemeClr val="tx2">
                    <a:lumMod val="60000"/>
                    <a:lumOff val="40000"/>
                  </a:schemeClr>
                </a:solidFill>
              </a:rPr>
              <a:t>• Cámara Nacional de Comercio,</a:t>
            </a:r>
          </a:p>
          <a:p>
            <a:r>
              <a:rPr lang="es-CL" sz="1400" dirty="0">
                <a:solidFill>
                  <a:schemeClr val="tx2">
                    <a:lumMod val="60000"/>
                    <a:lumOff val="40000"/>
                  </a:schemeClr>
                </a:solidFill>
              </a:rPr>
              <a:t>• </a:t>
            </a:r>
            <a:r>
              <a:rPr lang="es-CL" sz="1400" dirty="0" err="1">
                <a:solidFill>
                  <a:schemeClr val="tx2">
                    <a:lumMod val="60000"/>
                    <a:lumOff val="40000"/>
                  </a:schemeClr>
                </a:solidFill>
              </a:rPr>
              <a:t>Chiletransparente</a:t>
            </a:r>
            <a:r>
              <a:rPr lang="es-CL" sz="1400" dirty="0">
                <a:solidFill>
                  <a:schemeClr val="tx2">
                    <a:lumMod val="60000"/>
                    <a:lumOff val="40000"/>
                  </a:schemeClr>
                </a:solidFill>
              </a:rPr>
              <a:t> (</a:t>
            </a:r>
            <a:r>
              <a:rPr lang="es-CL" sz="1400" dirty="0" err="1">
                <a:solidFill>
                  <a:schemeClr val="tx2">
                    <a:lumMod val="60000"/>
                    <a:lumOff val="40000"/>
                  </a:schemeClr>
                </a:solidFill>
              </a:rPr>
              <a:t>CapItulo</a:t>
            </a:r>
            <a:r>
              <a:rPr lang="es-CL" sz="1400" dirty="0">
                <a:solidFill>
                  <a:schemeClr val="tx2">
                    <a:lumMod val="60000"/>
                    <a:lumOff val="40000"/>
                  </a:schemeClr>
                </a:solidFill>
              </a:rPr>
              <a:t> Chileno de Transparencia Internacional),</a:t>
            </a:r>
          </a:p>
          <a:p>
            <a:r>
              <a:rPr lang="es-CL" sz="1400" dirty="0">
                <a:solidFill>
                  <a:schemeClr val="tx2">
                    <a:lumMod val="60000"/>
                    <a:lumOff val="40000"/>
                  </a:schemeClr>
                </a:solidFill>
              </a:rPr>
              <a:t>• Ciudadano Inteligente,</a:t>
            </a:r>
          </a:p>
          <a:p>
            <a:r>
              <a:rPr lang="es-CL" sz="1400" dirty="0">
                <a:solidFill>
                  <a:schemeClr val="tx2">
                    <a:lumMod val="60000"/>
                    <a:lumOff val="40000"/>
                  </a:schemeClr>
                </a:solidFill>
              </a:rPr>
              <a:t>• Confederación Gremial Nacional Unida de </a:t>
            </a:r>
            <a:r>
              <a:rPr lang="es-CL" sz="1400" dirty="0" err="1">
                <a:solidFill>
                  <a:schemeClr val="tx2">
                    <a:lumMod val="60000"/>
                    <a:lumOff val="40000"/>
                  </a:schemeClr>
                </a:solidFill>
              </a:rPr>
              <a:t>Ia</a:t>
            </a:r>
            <a:r>
              <a:rPr lang="es-CL" sz="1400" dirty="0">
                <a:solidFill>
                  <a:schemeClr val="tx2">
                    <a:lumMod val="60000"/>
                    <a:lumOff val="40000"/>
                  </a:schemeClr>
                </a:solidFill>
              </a:rPr>
              <a:t> Mediana, Pequeña, Microindustria,</a:t>
            </a:r>
          </a:p>
          <a:p>
            <a:r>
              <a:rPr lang="es-CL" sz="1400" dirty="0">
                <a:solidFill>
                  <a:schemeClr val="tx2">
                    <a:lumMod val="60000"/>
                    <a:lumOff val="40000"/>
                  </a:schemeClr>
                </a:solidFill>
              </a:rPr>
              <a:t>Servicios y Artesanado de Chile (</a:t>
            </a:r>
            <a:r>
              <a:rPr lang="es-CL" sz="1400" dirty="0" err="1">
                <a:solidFill>
                  <a:schemeClr val="tx2">
                    <a:lumMod val="60000"/>
                    <a:lumOff val="40000"/>
                  </a:schemeClr>
                </a:solidFill>
              </a:rPr>
              <a:t>Conupia</a:t>
            </a:r>
            <a:r>
              <a:rPr lang="es-CL" sz="1400" dirty="0">
                <a:solidFill>
                  <a:schemeClr val="tx2">
                    <a:lumMod val="60000"/>
                    <a:lumOff val="40000"/>
                  </a:schemeClr>
                </a:solidFill>
              </a:rPr>
              <a:t>),</a:t>
            </a:r>
          </a:p>
          <a:p>
            <a:r>
              <a:rPr lang="es-CL" sz="1400" dirty="0">
                <a:solidFill>
                  <a:schemeClr val="tx2">
                    <a:lumMod val="60000"/>
                    <a:lumOff val="40000"/>
                  </a:schemeClr>
                </a:solidFill>
              </a:rPr>
              <a:t>• Confederación del Comercio Detallista y Turismo de Chile (</a:t>
            </a:r>
            <a:r>
              <a:rPr lang="es-CL" sz="1400" dirty="0" err="1">
                <a:solidFill>
                  <a:schemeClr val="tx2">
                    <a:lumMod val="60000"/>
                    <a:lumOff val="40000"/>
                  </a:schemeClr>
                </a:solidFill>
              </a:rPr>
              <a:t>Confedech</a:t>
            </a:r>
            <a:r>
              <a:rPr lang="es-CL" sz="1400" dirty="0">
                <a:solidFill>
                  <a:schemeClr val="tx2">
                    <a:lumMod val="60000"/>
                    <a:lumOff val="40000"/>
                  </a:schemeClr>
                </a:solidFill>
              </a:rPr>
              <a:t>),</a:t>
            </a:r>
          </a:p>
          <a:p>
            <a:r>
              <a:rPr lang="es-CL" sz="1400" dirty="0">
                <a:solidFill>
                  <a:schemeClr val="tx2">
                    <a:lumMod val="60000"/>
                    <a:lumOff val="40000"/>
                  </a:schemeClr>
                </a:solidFill>
              </a:rPr>
              <a:t>• Consejo de Defensa del Estado,</a:t>
            </a:r>
          </a:p>
          <a:p>
            <a:r>
              <a:rPr lang="es-CL" sz="1400" dirty="0">
                <a:solidFill>
                  <a:schemeClr val="tx2">
                    <a:lumMod val="60000"/>
                    <a:lumOff val="40000"/>
                  </a:schemeClr>
                </a:solidFill>
              </a:rPr>
              <a:t>• Dirección ChileCompra (Ministerio de Hacienda),</a:t>
            </a:r>
          </a:p>
          <a:p>
            <a:r>
              <a:rPr lang="es-CL" sz="1400" dirty="0">
                <a:solidFill>
                  <a:schemeClr val="tx2">
                    <a:lumMod val="60000"/>
                    <a:lumOff val="40000"/>
                  </a:schemeClr>
                </a:solidFill>
              </a:rPr>
              <a:t>• </a:t>
            </a:r>
            <a:r>
              <a:rPr lang="es-CL" sz="1400" dirty="0" err="1">
                <a:solidFill>
                  <a:schemeClr val="tx2">
                    <a:lumMod val="60000"/>
                    <a:lumOff val="40000"/>
                  </a:schemeClr>
                </a:solidFill>
              </a:rPr>
              <a:t>Flacso</a:t>
            </a:r>
            <a:r>
              <a:rPr lang="es-CL" sz="1400" dirty="0">
                <a:solidFill>
                  <a:schemeClr val="tx2">
                    <a:lumMod val="60000"/>
                    <a:lumOff val="40000"/>
                  </a:schemeClr>
                </a:solidFill>
              </a:rPr>
              <a:t> Chile, Facultad Latinoamericana de Ciencias Sociales,</a:t>
            </a:r>
          </a:p>
          <a:p>
            <a:r>
              <a:rPr lang="es-CL" sz="1400" dirty="0">
                <a:solidFill>
                  <a:schemeClr val="tx2">
                    <a:lumMod val="60000"/>
                    <a:lumOff val="40000"/>
                  </a:schemeClr>
                </a:solidFill>
              </a:rPr>
              <a:t>• Fundación </a:t>
            </a:r>
            <a:r>
              <a:rPr lang="es-CL" sz="1400" dirty="0" err="1">
                <a:solidFill>
                  <a:schemeClr val="tx2">
                    <a:lumMod val="60000"/>
                    <a:lumOff val="40000"/>
                  </a:schemeClr>
                </a:solidFill>
              </a:rPr>
              <a:t>PROhumana</a:t>
            </a:r>
            <a:r>
              <a:rPr lang="es-CL" sz="1400" dirty="0">
                <a:solidFill>
                  <a:schemeClr val="tx2">
                    <a:lumMod val="60000"/>
                    <a:lumOff val="40000"/>
                  </a:schemeClr>
                </a:solidFill>
              </a:rPr>
              <a:t>,</a:t>
            </a:r>
          </a:p>
          <a:p>
            <a:r>
              <a:rPr lang="es-CL" sz="1400" dirty="0">
                <a:solidFill>
                  <a:schemeClr val="tx2">
                    <a:lumMod val="60000"/>
                    <a:lumOff val="40000"/>
                  </a:schemeClr>
                </a:solidFill>
              </a:rPr>
              <a:t>• Instituto Libertad,</a:t>
            </a:r>
          </a:p>
          <a:p>
            <a:r>
              <a:rPr lang="es-CL" sz="1400" dirty="0">
                <a:solidFill>
                  <a:schemeClr val="tx2">
                    <a:lumMod val="60000"/>
                    <a:lumOff val="40000"/>
                  </a:schemeClr>
                </a:solidFill>
              </a:rPr>
              <a:t>• Instituto Libertad y Desarrollo,</a:t>
            </a:r>
          </a:p>
          <a:p>
            <a:r>
              <a:rPr lang="es-CL" sz="1400" dirty="0">
                <a:solidFill>
                  <a:schemeClr val="tx2">
                    <a:lumMod val="60000"/>
                    <a:lumOff val="40000"/>
                  </a:schemeClr>
                </a:solidFill>
              </a:rPr>
              <a:t>• Ministerio Secretarla General de </a:t>
            </a:r>
            <a:r>
              <a:rPr lang="es-CL" sz="1400" dirty="0" err="1">
                <a:solidFill>
                  <a:schemeClr val="tx2">
                    <a:lumMod val="60000"/>
                    <a:lumOff val="40000"/>
                  </a:schemeClr>
                </a:solidFill>
              </a:rPr>
              <a:t>Ia</a:t>
            </a:r>
            <a:r>
              <a:rPr lang="es-CL" sz="1400" dirty="0">
                <a:solidFill>
                  <a:schemeClr val="tx2">
                    <a:lumMod val="60000"/>
                    <a:lumOff val="40000"/>
                  </a:schemeClr>
                </a:solidFill>
              </a:rPr>
              <a:t> Presidencia - </a:t>
            </a:r>
            <a:r>
              <a:rPr lang="es-CL" sz="1400" dirty="0" err="1">
                <a:solidFill>
                  <a:schemeClr val="tx2">
                    <a:lumMod val="60000"/>
                    <a:lumOff val="40000"/>
                  </a:schemeClr>
                </a:solidFill>
              </a:rPr>
              <a:t>Division</a:t>
            </a:r>
            <a:r>
              <a:rPr lang="es-CL" sz="1400" dirty="0">
                <a:solidFill>
                  <a:schemeClr val="tx2">
                    <a:lumMod val="60000"/>
                    <a:lumOff val="40000"/>
                  </a:schemeClr>
                </a:solidFill>
              </a:rPr>
              <a:t> 3urIdica</a:t>
            </a:r>
          </a:p>
          <a:p>
            <a:r>
              <a:rPr lang="es-CL" sz="1400" dirty="0">
                <a:solidFill>
                  <a:schemeClr val="tx2">
                    <a:lumMod val="60000"/>
                    <a:lumOff val="40000"/>
                  </a:schemeClr>
                </a:solidFill>
              </a:rPr>
              <a:t>• Ministerio </a:t>
            </a:r>
            <a:r>
              <a:rPr lang="es-CL" sz="1400" dirty="0" err="1">
                <a:solidFill>
                  <a:schemeClr val="tx2">
                    <a:lumMod val="60000"/>
                    <a:lumOff val="40000"/>
                  </a:schemeClr>
                </a:solidFill>
              </a:rPr>
              <a:t>Piiiblico</a:t>
            </a:r>
            <a:r>
              <a:rPr lang="es-CL" sz="1400" dirty="0">
                <a:solidFill>
                  <a:schemeClr val="tx2">
                    <a:lumMod val="60000"/>
                    <a:lumOff val="40000"/>
                  </a:schemeClr>
                </a:solidFill>
              </a:rPr>
              <a:t>, Unidad Especializada Anticorrupción</a:t>
            </a:r>
          </a:p>
          <a:p>
            <a:r>
              <a:rPr lang="es-CL" sz="1400" dirty="0">
                <a:solidFill>
                  <a:schemeClr val="tx2">
                    <a:lumMod val="60000"/>
                    <a:lumOff val="40000"/>
                  </a:schemeClr>
                </a:solidFill>
              </a:rPr>
              <a:t>• Universidad Alberto Hurtado,</a:t>
            </a:r>
          </a:p>
          <a:p>
            <a:r>
              <a:rPr lang="es-CL" sz="1400" dirty="0">
                <a:solidFill>
                  <a:schemeClr val="tx2">
                    <a:lumMod val="60000"/>
                    <a:lumOff val="40000"/>
                  </a:schemeClr>
                </a:solidFill>
              </a:rPr>
              <a:t>• Universidad de Chile - Instituto de Asuntos </a:t>
            </a:r>
            <a:r>
              <a:rPr lang="es-CL" sz="1400" dirty="0" err="1">
                <a:solidFill>
                  <a:schemeClr val="tx2">
                    <a:lumMod val="60000"/>
                    <a:lumOff val="40000"/>
                  </a:schemeClr>
                </a:solidFill>
              </a:rPr>
              <a:t>Páblicos</a:t>
            </a:r>
            <a:r>
              <a:rPr lang="es-CL" sz="1400" dirty="0">
                <a:solidFill>
                  <a:schemeClr val="tx2">
                    <a:lumMod val="60000"/>
                    <a:lumOff val="40000"/>
                  </a:schemeClr>
                </a:solidFill>
              </a:rPr>
              <a:t>,</a:t>
            </a:r>
          </a:p>
          <a:p>
            <a:r>
              <a:rPr lang="es-CL" sz="1400" dirty="0">
                <a:solidFill>
                  <a:schemeClr val="tx2">
                    <a:lumMod val="60000"/>
                    <a:lumOff val="40000"/>
                  </a:schemeClr>
                </a:solidFill>
              </a:rPr>
              <a:t>• Universidad del Desarrollo- Facultad de Comunicaciones,</a:t>
            </a:r>
          </a:p>
          <a:p>
            <a:r>
              <a:rPr lang="es-CL" sz="1400" dirty="0">
                <a:solidFill>
                  <a:schemeClr val="tx2">
                    <a:lumMod val="60000"/>
                    <a:lumOff val="40000"/>
                  </a:schemeClr>
                </a:solidFill>
              </a:rPr>
              <a:t>• Pontificia Universidad Católica de Chile - Centro de Estudios Internacionales,</a:t>
            </a:r>
          </a:p>
          <a:p>
            <a:r>
              <a:rPr lang="es-CL" sz="1400" dirty="0">
                <a:solidFill>
                  <a:schemeClr val="tx2">
                    <a:lumMod val="60000"/>
                    <a:lumOff val="40000"/>
                  </a:schemeClr>
                </a:solidFill>
              </a:rPr>
              <a:t>• Programa de las Naciones Unidas para et Desarrollo (</a:t>
            </a:r>
            <a:r>
              <a:rPr lang="es-CL" sz="1400" dirty="0" err="1">
                <a:solidFill>
                  <a:schemeClr val="tx2">
                    <a:lumMod val="60000"/>
                    <a:lumOff val="40000"/>
                  </a:schemeClr>
                </a:solidFill>
              </a:rPr>
              <a:t>Pnud</a:t>
            </a:r>
            <a:r>
              <a:rPr lang="es-CL" sz="1400" dirty="0">
                <a:solidFill>
                  <a:schemeClr val="tx2">
                    <a:lumMod val="60000"/>
                    <a:lumOff val="40000"/>
                  </a:schemeClr>
                </a:solidFill>
              </a:rPr>
              <a:t>) - Programa de</a:t>
            </a:r>
          </a:p>
          <a:p>
            <a:r>
              <a:rPr lang="es-CL" sz="1400" dirty="0">
                <a:solidFill>
                  <a:schemeClr val="tx2">
                    <a:lumMod val="60000"/>
                    <a:lumOff val="40000"/>
                  </a:schemeClr>
                </a:solidFill>
              </a:rPr>
              <a:t>Gobernabilidad,</a:t>
            </a:r>
          </a:p>
          <a:p>
            <a:r>
              <a:rPr lang="es-CL" sz="1400" dirty="0">
                <a:solidFill>
                  <a:schemeClr val="tx2">
                    <a:lumMod val="60000"/>
                    <a:lumOff val="40000"/>
                  </a:schemeClr>
                </a:solidFill>
              </a:rPr>
              <a:t>• Sociedad de Fomento Fabril (</a:t>
            </a:r>
            <a:r>
              <a:rPr lang="es-CL" sz="1400" dirty="0" err="1">
                <a:solidFill>
                  <a:schemeClr val="tx2">
                    <a:lumMod val="60000"/>
                    <a:lumOff val="40000"/>
                  </a:schemeClr>
                </a:solidFill>
              </a:rPr>
              <a:t>Sofofa</a:t>
            </a:r>
            <a:r>
              <a:rPr lang="es-CL" sz="1400" dirty="0">
                <a:solidFill>
                  <a:schemeClr val="tx2">
                    <a:lumMod val="60000"/>
                    <a:lumOff val="40000"/>
                  </a:schemeClr>
                </a:solidFill>
              </a:rPr>
              <a:t>).</a:t>
            </a:r>
          </a:p>
        </p:txBody>
      </p:sp>
    </p:spTree>
    <p:extLst>
      <p:ext uri="{BB962C8B-B14F-4D97-AF65-F5344CB8AC3E}">
        <p14:creationId xmlns:p14="http://schemas.microsoft.com/office/powerpoint/2010/main" val="207648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8229600" cy="4569371"/>
          </a:xfrm>
        </p:spPr>
        <p:txBody>
          <a:bodyPr>
            <a:normAutofit fontScale="92500" lnSpcReduction="10000"/>
          </a:bodyPr>
          <a:lstStyle/>
          <a:p>
            <a:pPr>
              <a:lnSpc>
                <a:spcPct val="150000"/>
              </a:lnSpc>
            </a:pPr>
            <a:r>
              <a:rPr lang="es-MX" dirty="0" smtClean="0"/>
              <a:t>Aplicación </a:t>
            </a:r>
            <a:r>
              <a:rPr lang="es-MX" b="1" dirty="0" smtClean="0">
                <a:solidFill>
                  <a:srgbClr val="002060"/>
                </a:solidFill>
              </a:rPr>
              <a:t>gestión de contratos</a:t>
            </a:r>
          </a:p>
          <a:p>
            <a:pPr>
              <a:lnSpc>
                <a:spcPct val="150000"/>
              </a:lnSpc>
            </a:pPr>
            <a:r>
              <a:rPr lang="es-MX" dirty="0"/>
              <a:t>Modelo de </a:t>
            </a:r>
            <a:r>
              <a:rPr lang="es-MX" b="1" dirty="0" smtClean="0">
                <a:solidFill>
                  <a:srgbClr val="002060"/>
                </a:solidFill>
              </a:rPr>
              <a:t>riesgos </a:t>
            </a:r>
            <a:r>
              <a:rPr lang="es-MX" b="1" dirty="0">
                <a:solidFill>
                  <a:srgbClr val="002060"/>
                </a:solidFill>
              </a:rPr>
              <a:t>de licitaciones</a:t>
            </a:r>
          </a:p>
          <a:p>
            <a:pPr>
              <a:lnSpc>
                <a:spcPct val="150000"/>
              </a:lnSpc>
            </a:pPr>
            <a:r>
              <a:rPr lang="es-MX" dirty="0" smtClean="0"/>
              <a:t>Modelo de </a:t>
            </a:r>
            <a:r>
              <a:rPr lang="es-MX" b="1" dirty="0" smtClean="0">
                <a:solidFill>
                  <a:srgbClr val="002060"/>
                </a:solidFill>
              </a:rPr>
              <a:t>concentración de proveedores</a:t>
            </a:r>
          </a:p>
          <a:p>
            <a:pPr>
              <a:lnSpc>
                <a:spcPct val="150000"/>
              </a:lnSpc>
            </a:pPr>
            <a:r>
              <a:rPr lang="es-MX" dirty="0" smtClean="0"/>
              <a:t>Modelo de </a:t>
            </a:r>
            <a:r>
              <a:rPr lang="es-MX" b="1" dirty="0">
                <a:solidFill>
                  <a:srgbClr val="002060"/>
                </a:solidFill>
              </a:rPr>
              <a:t>rotación de adjudicados</a:t>
            </a:r>
          </a:p>
          <a:p>
            <a:pPr>
              <a:lnSpc>
                <a:spcPct val="150000"/>
              </a:lnSpc>
            </a:pPr>
            <a:r>
              <a:rPr lang="es-MX" dirty="0" smtClean="0"/>
              <a:t>Cruce de </a:t>
            </a:r>
            <a:r>
              <a:rPr lang="es-MX" b="1" dirty="0" smtClean="0">
                <a:solidFill>
                  <a:srgbClr val="002060"/>
                </a:solidFill>
              </a:rPr>
              <a:t>historial de usuarios</a:t>
            </a:r>
          </a:p>
          <a:p>
            <a:pPr algn="just">
              <a:lnSpc>
                <a:spcPct val="150000"/>
              </a:lnSpc>
            </a:pPr>
            <a:r>
              <a:rPr lang="es-MX" b="1" dirty="0">
                <a:solidFill>
                  <a:srgbClr val="002060"/>
                </a:solidFill>
              </a:rPr>
              <a:t>Observatorio</a:t>
            </a:r>
            <a:r>
              <a:rPr lang="es-MX" dirty="0"/>
              <a:t> de las compras </a:t>
            </a:r>
            <a:r>
              <a:rPr lang="es-MX" dirty="0" smtClean="0"/>
              <a:t>públicas</a:t>
            </a:r>
            <a:endParaRPr lang="es-MX" dirty="0"/>
          </a:p>
        </p:txBody>
      </p:sp>
      <p:sp>
        <p:nvSpPr>
          <p:cNvPr id="6" name="1 Título"/>
          <p:cNvSpPr txBox="1">
            <a:spLocks/>
          </p:cNvSpPr>
          <p:nvPr/>
        </p:nvSpPr>
        <p:spPr>
          <a:xfrm>
            <a:off x="323528" y="341784"/>
            <a:ext cx="8054839" cy="9989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a:lstStyle>
          <a:p>
            <a:r>
              <a:rPr lang="es-MX" sz="3200" b="1" dirty="0" smtClean="0"/>
              <a:t>Nuevas herramientas </a:t>
            </a:r>
            <a:endParaRPr lang="es-CL" sz="3200" b="1" dirty="0"/>
          </a:p>
        </p:txBody>
      </p:sp>
    </p:spTree>
    <p:extLst>
      <p:ext uri="{BB962C8B-B14F-4D97-AF65-F5344CB8AC3E}">
        <p14:creationId xmlns:p14="http://schemas.microsoft.com/office/powerpoint/2010/main" val="3783419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320280"/>
            <a:ext cx="5842992" cy="1540768"/>
          </a:xfrm>
        </p:spPr>
        <p:txBody>
          <a:bodyPr>
            <a:normAutofit fontScale="92500"/>
          </a:bodyPr>
          <a:lstStyle/>
          <a:p>
            <a:pPr marL="0" indent="0">
              <a:buNone/>
            </a:pPr>
            <a:r>
              <a:rPr lang="es-CL" sz="10000" b="1" dirty="0" smtClean="0">
                <a:solidFill>
                  <a:schemeClr val="bg1"/>
                </a:solidFill>
                <a:latin typeface="Verdana" pitchFamily="34" charset="0"/>
                <a:ea typeface="Verdana" pitchFamily="34" charset="0"/>
                <a:cs typeface="Verdana" pitchFamily="34" charset="0"/>
              </a:rPr>
              <a:t>Gracias.</a:t>
            </a:r>
            <a:endParaRPr lang="es-CL" sz="10000" b="1" dirty="0">
              <a:solidFill>
                <a:schemeClr val="bg1"/>
              </a:solidFill>
              <a:latin typeface="Verdana" pitchFamily="34" charset="0"/>
              <a:ea typeface="Verdana" pitchFamily="34" charset="0"/>
              <a:cs typeface="Verdana"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7384"/>
            <a:ext cx="9285707"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8" y="2636912"/>
            <a:ext cx="6773333" cy="116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txBox="1">
            <a:spLocks/>
          </p:cNvSpPr>
          <p:nvPr/>
        </p:nvSpPr>
        <p:spPr>
          <a:xfrm>
            <a:off x="611560" y="2104256"/>
            <a:ext cx="5842992" cy="154076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2">
                    <a:lumMod val="60000"/>
                    <a:lumOff val="4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CL" sz="10000" b="1" dirty="0" smtClean="0">
                <a:solidFill>
                  <a:schemeClr val="bg1"/>
                </a:solidFill>
                <a:latin typeface="Verdana" pitchFamily="34" charset="0"/>
                <a:ea typeface="Verdana" pitchFamily="34" charset="0"/>
                <a:cs typeface="Verdana" pitchFamily="34" charset="0"/>
              </a:rPr>
              <a:t>Gracias.</a:t>
            </a:r>
            <a:endParaRPr lang="es-CL" sz="10000" b="1" dirty="0">
              <a:solidFill>
                <a:schemeClr val="bg1"/>
              </a:solidFill>
              <a:latin typeface="Verdana" pitchFamily="34" charset="0"/>
              <a:ea typeface="Verdana" pitchFamily="34" charset="0"/>
              <a:cs typeface="Verdana" pitchFamily="34" charset="0"/>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705" y="5707335"/>
            <a:ext cx="23145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341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a:xfrm rot="16200000">
            <a:off x="-2253555" y="3124200"/>
            <a:ext cx="5619749" cy="609600"/>
          </a:xfrm>
        </p:spPr>
        <p:txBody>
          <a:bodyPr>
            <a:noAutofit/>
          </a:bodyPr>
          <a:lstStyle/>
          <a:p>
            <a:pPr eaLnBrk="1" hangingPunct="1"/>
            <a:r>
              <a:rPr lang="es-MX" sz="2400" dirty="0" smtClean="0">
                <a:solidFill>
                  <a:srgbClr val="006CB7"/>
                </a:solidFill>
                <a:latin typeface="Verdana" pitchFamily="34" charset="0"/>
                <a:ea typeface="Verdana" pitchFamily="34" charset="0"/>
                <a:cs typeface="Verdana" pitchFamily="34" charset="0"/>
              </a:rPr>
              <a:t>www.mercadopublico.cl</a:t>
            </a:r>
            <a:endParaRPr lang="es-ES" sz="2400" dirty="0" smtClean="0">
              <a:solidFill>
                <a:srgbClr val="006CB7"/>
              </a:solidFill>
              <a:latin typeface="Verdana" pitchFamily="34" charset="0"/>
              <a:ea typeface="Verdana" pitchFamily="34" charset="0"/>
              <a:cs typeface="Verdana" pitchFamily="34" charset="0"/>
            </a:endParaRPr>
          </a:p>
        </p:txBody>
      </p:sp>
      <p:pic>
        <p:nvPicPr>
          <p:cNvPr id="125" name="4 Marcador de contenid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44408" y="0"/>
            <a:ext cx="899592" cy="6858000"/>
          </a:xfrm>
          <a:prstGeom prst="rect">
            <a:avLst/>
          </a:prstGeom>
        </p:spPr>
      </p:pic>
      <p:sp>
        <p:nvSpPr>
          <p:cNvPr id="2" name="1 CuadroTexto"/>
          <p:cNvSpPr txBox="1"/>
          <p:nvPr/>
        </p:nvSpPr>
        <p:spPr>
          <a:xfrm>
            <a:off x="6880795" y="1028733"/>
            <a:ext cx="1813409" cy="369332"/>
          </a:xfrm>
          <a:prstGeom prst="rect">
            <a:avLst/>
          </a:prstGeom>
          <a:solidFill>
            <a:srgbClr val="006CB7"/>
          </a:solidFill>
          <a:ln>
            <a:solidFill>
              <a:schemeClr val="tx1"/>
            </a:solidFill>
          </a:ln>
        </p:spPr>
        <p:txBody>
          <a:bodyPr wrap="square" rtlCol="0">
            <a:spAutoFit/>
          </a:bodyPr>
          <a:lstStyle/>
          <a:p>
            <a:pPr algn="ctr"/>
            <a:r>
              <a:rPr lang="es-CL" dirty="0" smtClean="0">
                <a:solidFill>
                  <a:schemeClr val="bg1"/>
                </a:solidFill>
              </a:rPr>
              <a:t>USD 8.000 MM</a:t>
            </a:r>
            <a:endParaRPr lang="es-CL" dirty="0">
              <a:solidFill>
                <a:schemeClr val="bg1"/>
              </a:solidFill>
            </a:endParaRPr>
          </a:p>
        </p:txBody>
      </p:sp>
      <p:sp>
        <p:nvSpPr>
          <p:cNvPr id="6" name="5 CuadroTexto"/>
          <p:cNvSpPr txBox="1"/>
          <p:nvPr/>
        </p:nvSpPr>
        <p:spPr>
          <a:xfrm>
            <a:off x="6880795" y="1604797"/>
            <a:ext cx="1813408" cy="369332"/>
          </a:xfrm>
          <a:prstGeom prst="rect">
            <a:avLst/>
          </a:prstGeom>
          <a:solidFill>
            <a:srgbClr val="006CB7"/>
          </a:solidFill>
          <a:ln>
            <a:solidFill>
              <a:schemeClr val="tx1"/>
            </a:solidFill>
          </a:ln>
        </p:spPr>
        <p:txBody>
          <a:bodyPr wrap="square" rtlCol="0">
            <a:spAutoFit/>
          </a:bodyPr>
          <a:lstStyle/>
          <a:p>
            <a:pPr algn="ctr"/>
            <a:r>
              <a:rPr lang="es-CL" dirty="0" smtClean="0">
                <a:solidFill>
                  <a:schemeClr val="bg1"/>
                </a:solidFill>
              </a:rPr>
              <a:t>2.000.000 OC</a:t>
            </a:r>
            <a:endParaRPr lang="es-CL" dirty="0">
              <a:solidFill>
                <a:schemeClr val="bg1"/>
              </a:solidFill>
            </a:endParaRPr>
          </a:p>
        </p:txBody>
      </p:sp>
      <p:sp>
        <p:nvSpPr>
          <p:cNvPr id="7" name="6 CuadroTexto"/>
          <p:cNvSpPr txBox="1"/>
          <p:nvPr/>
        </p:nvSpPr>
        <p:spPr>
          <a:xfrm>
            <a:off x="6848960" y="2180861"/>
            <a:ext cx="1869079" cy="369332"/>
          </a:xfrm>
          <a:prstGeom prst="rect">
            <a:avLst/>
          </a:prstGeom>
          <a:solidFill>
            <a:srgbClr val="006CB7"/>
          </a:solidFill>
          <a:ln>
            <a:solidFill>
              <a:schemeClr val="tx1"/>
            </a:solidFill>
          </a:ln>
        </p:spPr>
        <p:txBody>
          <a:bodyPr wrap="square" rtlCol="0">
            <a:spAutoFit/>
          </a:bodyPr>
          <a:lstStyle/>
          <a:p>
            <a:pPr algn="ctr"/>
            <a:r>
              <a:rPr lang="es-CL" dirty="0" smtClean="0">
                <a:solidFill>
                  <a:schemeClr val="bg1"/>
                </a:solidFill>
              </a:rPr>
              <a:t>350.000 LC</a:t>
            </a:r>
            <a:endParaRPr lang="es-CL" dirty="0">
              <a:solidFill>
                <a:schemeClr val="bg1"/>
              </a:solidFill>
            </a:endParaRPr>
          </a:p>
        </p:txBody>
      </p:sp>
      <p:sp>
        <p:nvSpPr>
          <p:cNvPr id="9" name="8 CuadroTexto"/>
          <p:cNvSpPr txBox="1"/>
          <p:nvPr/>
        </p:nvSpPr>
        <p:spPr>
          <a:xfrm>
            <a:off x="6848960" y="2756925"/>
            <a:ext cx="1869078" cy="369332"/>
          </a:xfrm>
          <a:prstGeom prst="rect">
            <a:avLst/>
          </a:prstGeom>
          <a:solidFill>
            <a:srgbClr val="006CB7"/>
          </a:solidFill>
          <a:ln>
            <a:solidFill>
              <a:schemeClr val="tx1"/>
            </a:solidFill>
          </a:ln>
        </p:spPr>
        <p:txBody>
          <a:bodyPr wrap="square" rtlCol="0">
            <a:spAutoFit/>
          </a:bodyPr>
          <a:lstStyle/>
          <a:p>
            <a:pPr algn="ctr"/>
            <a:r>
              <a:rPr lang="es-CL" dirty="0" smtClean="0">
                <a:solidFill>
                  <a:schemeClr val="bg1"/>
                </a:solidFill>
              </a:rPr>
              <a:t>845 agencias</a:t>
            </a:r>
            <a:endParaRPr lang="es-CL" dirty="0">
              <a:solidFill>
                <a:schemeClr val="bg1"/>
              </a:solidFill>
            </a:endParaRPr>
          </a:p>
        </p:txBody>
      </p:sp>
      <p:sp>
        <p:nvSpPr>
          <p:cNvPr id="10" name="9 CuadroTexto"/>
          <p:cNvSpPr txBox="1"/>
          <p:nvPr/>
        </p:nvSpPr>
        <p:spPr>
          <a:xfrm>
            <a:off x="6848960" y="4293097"/>
            <a:ext cx="1869079" cy="646331"/>
          </a:xfrm>
          <a:prstGeom prst="rect">
            <a:avLst/>
          </a:prstGeom>
          <a:solidFill>
            <a:srgbClr val="006CB7"/>
          </a:solidFill>
          <a:ln>
            <a:solidFill>
              <a:schemeClr val="tx1"/>
            </a:solidFill>
          </a:ln>
        </p:spPr>
        <p:txBody>
          <a:bodyPr wrap="square" rtlCol="0">
            <a:spAutoFit/>
          </a:bodyPr>
          <a:lstStyle/>
          <a:p>
            <a:pPr algn="ctr"/>
            <a:r>
              <a:rPr lang="es-CL" dirty="0" smtClean="0">
                <a:solidFill>
                  <a:schemeClr val="bg1"/>
                </a:solidFill>
              </a:rPr>
              <a:t>13.000 compradores</a:t>
            </a:r>
            <a:endParaRPr lang="es-CL" dirty="0">
              <a:solidFill>
                <a:schemeClr val="bg1"/>
              </a:solidFill>
            </a:endParaRPr>
          </a:p>
        </p:txBody>
      </p:sp>
      <p:sp>
        <p:nvSpPr>
          <p:cNvPr id="3" name="2 CuadroTexto"/>
          <p:cNvSpPr txBox="1"/>
          <p:nvPr/>
        </p:nvSpPr>
        <p:spPr>
          <a:xfrm>
            <a:off x="6900090" y="5204917"/>
            <a:ext cx="1817948" cy="783193"/>
          </a:xfrm>
          <a:prstGeom prst="roundRect">
            <a:avLst/>
          </a:prstGeom>
          <a:solidFill>
            <a:srgbClr val="FF0000"/>
          </a:solidFill>
          <a:ln>
            <a:solidFill>
              <a:schemeClr val="tx1"/>
            </a:solidFill>
          </a:ln>
        </p:spPr>
        <p:txBody>
          <a:bodyPr wrap="square" rtlCol="0">
            <a:spAutoFit/>
          </a:bodyPr>
          <a:lstStyle/>
          <a:p>
            <a:pPr algn="ctr"/>
            <a:r>
              <a:rPr lang="es-CL" sz="2000" dirty="0" smtClean="0">
                <a:solidFill>
                  <a:schemeClr val="bg1"/>
                </a:solidFill>
              </a:rPr>
              <a:t>Ahorros por USD 280 MM</a:t>
            </a:r>
            <a:endParaRPr lang="es-CL" sz="20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50" y="1042426"/>
            <a:ext cx="6679376" cy="520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6880794" y="3332991"/>
            <a:ext cx="1837244" cy="646331"/>
          </a:xfrm>
          <a:prstGeom prst="rect">
            <a:avLst/>
          </a:prstGeom>
          <a:solidFill>
            <a:srgbClr val="006CB7"/>
          </a:solidFill>
          <a:ln>
            <a:solidFill>
              <a:schemeClr val="tx1"/>
            </a:solidFill>
          </a:ln>
        </p:spPr>
        <p:txBody>
          <a:bodyPr wrap="square" rtlCol="0">
            <a:spAutoFit/>
          </a:bodyPr>
          <a:lstStyle/>
          <a:p>
            <a:pPr algn="ctr"/>
            <a:r>
              <a:rPr lang="es-CL" dirty="0" smtClean="0">
                <a:solidFill>
                  <a:schemeClr val="bg1"/>
                </a:solidFill>
              </a:rPr>
              <a:t>102.000 proveedores</a:t>
            </a:r>
            <a:endParaRPr lang="es-CL" dirty="0">
              <a:solidFill>
                <a:schemeClr val="bg1"/>
              </a:solidFill>
            </a:endParaRPr>
          </a:p>
        </p:txBody>
      </p:sp>
    </p:spTree>
    <p:extLst>
      <p:ext uri="{BB962C8B-B14F-4D97-AF65-F5344CB8AC3E}">
        <p14:creationId xmlns:p14="http://schemas.microsoft.com/office/powerpoint/2010/main" val="3850305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5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0" grpId="0" animBg="1"/>
      <p:bldP spid="3"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496839"/>
            <a:ext cx="8085138"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3 CuadroTexto"/>
          <p:cNvSpPr txBox="1">
            <a:spLocks noChangeArrowheads="1"/>
          </p:cNvSpPr>
          <p:nvPr/>
        </p:nvSpPr>
        <p:spPr bwMode="auto">
          <a:xfrm>
            <a:off x="1670050" y="1484784"/>
            <a:ext cx="7150422" cy="169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sz="1500">
                <a:solidFill>
                  <a:srgbClr val="000000"/>
                </a:solidFill>
                <a:latin typeface="Gill Sans" charset="0"/>
                <a:ea typeface="ヒラギノ角ゴ ProN W3"/>
                <a:cs typeface="ヒラギノ角ゴ ProN W3"/>
                <a:sym typeface="Gill Sans" charset="0"/>
              </a:defRPr>
            </a:lvl1pPr>
            <a:lvl2pPr marL="742950" indent="-285750" eaLnBrk="0" hangingPunct="0">
              <a:defRPr sz="1500">
                <a:solidFill>
                  <a:srgbClr val="000000"/>
                </a:solidFill>
                <a:latin typeface="Gill Sans" charset="0"/>
                <a:ea typeface="ヒラギノ角ゴ ProN W3"/>
                <a:cs typeface="ヒラギノ角ゴ ProN W3"/>
                <a:sym typeface="Gill Sans" charset="0"/>
              </a:defRPr>
            </a:lvl2pPr>
            <a:lvl3pPr marL="1143000" indent="-228600" eaLnBrk="0" hangingPunct="0">
              <a:defRPr sz="1500">
                <a:solidFill>
                  <a:srgbClr val="000000"/>
                </a:solidFill>
                <a:latin typeface="Gill Sans" charset="0"/>
                <a:ea typeface="ヒラギノ角ゴ ProN W3"/>
                <a:cs typeface="ヒラギノ角ゴ ProN W3"/>
                <a:sym typeface="Gill Sans" charset="0"/>
              </a:defRPr>
            </a:lvl3pPr>
            <a:lvl4pPr marL="1600200" indent="-228600" eaLnBrk="0" hangingPunct="0">
              <a:defRPr sz="1500">
                <a:solidFill>
                  <a:srgbClr val="000000"/>
                </a:solidFill>
                <a:latin typeface="Gill Sans" charset="0"/>
                <a:ea typeface="ヒラギノ角ゴ ProN W3"/>
                <a:cs typeface="ヒラギノ角ゴ ProN W3"/>
                <a:sym typeface="Gill Sans" charset="0"/>
              </a:defRPr>
            </a:lvl4pPr>
            <a:lvl5pPr marL="2057400" indent="-228600" eaLnBrk="0" hangingPunct="0">
              <a:defRPr sz="1500">
                <a:solidFill>
                  <a:srgbClr val="000000"/>
                </a:solidFill>
                <a:latin typeface="Gill Sans" charset="0"/>
                <a:ea typeface="ヒラギノ角ゴ ProN W3"/>
                <a:cs typeface="ヒラギノ角ゴ ProN W3"/>
                <a:sym typeface="Gill Sans" charset="0"/>
              </a:defRPr>
            </a:lvl5pPr>
            <a:lvl6pPr marL="2514600" indent="-228600" eaLnBrk="0" fontAlgn="base" hangingPunct="0">
              <a:spcBef>
                <a:spcPct val="0"/>
              </a:spcBef>
              <a:spcAft>
                <a:spcPct val="0"/>
              </a:spcAft>
              <a:defRPr sz="1500">
                <a:solidFill>
                  <a:srgbClr val="000000"/>
                </a:solidFill>
                <a:latin typeface="Gill Sans" charset="0"/>
                <a:ea typeface="ヒラギノ角ゴ ProN W3"/>
                <a:cs typeface="ヒラギノ角ゴ ProN W3"/>
                <a:sym typeface="Gill Sans" charset="0"/>
              </a:defRPr>
            </a:lvl6pPr>
            <a:lvl7pPr marL="2971800" indent="-228600" eaLnBrk="0" fontAlgn="base" hangingPunct="0">
              <a:spcBef>
                <a:spcPct val="0"/>
              </a:spcBef>
              <a:spcAft>
                <a:spcPct val="0"/>
              </a:spcAft>
              <a:defRPr sz="1500">
                <a:solidFill>
                  <a:srgbClr val="000000"/>
                </a:solidFill>
                <a:latin typeface="Gill Sans" charset="0"/>
                <a:ea typeface="ヒラギノ角ゴ ProN W3"/>
                <a:cs typeface="ヒラギノ角ゴ ProN W3"/>
                <a:sym typeface="Gill Sans" charset="0"/>
              </a:defRPr>
            </a:lvl7pPr>
            <a:lvl8pPr marL="3429000" indent="-228600" eaLnBrk="0" fontAlgn="base" hangingPunct="0">
              <a:spcBef>
                <a:spcPct val="0"/>
              </a:spcBef>
              <a:spcAft>
                <a:spcPct val="0"/>
              </a:spcAft>
              <a:defRPr sz="1500">
                <a:solidFill>
                  <a:srgbClr val="000000"/>
                </a:solidFill>
                <a:latin typeface="Gill Sans" charset="0"/>
                <a:ea typeface="ヒラギノ角ゴ ProN W3"/>
                <a:cs typeface="ヒラギノ角ゴ ProN W3"/>
                <a:sym typeface="Gill Sans" charset="0"/>
              </a:defRPr>
            </a:lvl8pPr>
            <a:lvl9pPr marL="3886200" indent="-228600" eaLnBrk="0" fontAlgn="base" hangingPunct="0">
              <a:spcBef>
                <a:spcPct val="0"/>
              </a:spcBef>
              <a:spcAft>
                <a:spcPct val="0"/>
              </a:spcAft>
              <a:defRPr sz="1500">
                <a:solidFill>
                  <a:srgbClr val="000000"/>
                </a:solidFill>
                <a:latin typeface="Gill Sans" charset="0"/>
                <a:ea typeface="ヒラギノ角ゴ ProN W3"/>
                <a:cs typeface="ヒラギノ角ゴ ProN W3"/>
                <a:sym typeface="Gill Sans" charset="0"/>
              </a:defRPr>
            </a:lvl9pPr>
          </a:lstStyle>
          <a:p>
            <a:pPr eaLnBrk="1" hangingPunct="1"/>
            <a:r>
              <a:rPr lang="es-CL" sz="2400" b="1" dirty="0">
                <a:solidFill>
                  <a:srgbClr val="0070C0"/>
                </a:solidFill>
              </a:rPr>
              <a:t>USD </a:t>
            </a:r>
            <a:r>
              <a:rPr lang="es-CL" sz="2400" b="1" dirty="0" smtClean="0">
                <a:solidFill>
                  <a:srgbClr val="0070C0"/>
                </a:solidFill>
              </a:rPr>
              <a:t>3.200 </a:t>
            </a:r>
            <a:r>
              <a:rPr lang="es-CL" sz="1800" b="1" dirty="0" smtClean="0">
                <a:solidFill>
                  <a:srgbClr val="0070C0"/>
                </a:solidFill>
                <a:latin typeface="+mj-lt"/>
              </a:rPr>
              <a:t>millones</a:t>
            </a:r>
            <a:r>
              <a:rPr lang="es-CL" sz="1800" dirty="0" smtClean="0">
                <a:solidFill>
                  <a:srgbClr val="0070C0"/>
                </a:solidFill>
                <a:latin typeface="+mj-lt"/>
              </a:rPr>
              <a:t> </a:t>
            </a:r>
            <a:r>
              <a:rPr lang="es-CL" sz="1800" dirty="0">
                <a:solidFill>
                  <a:srgbClr val="0070C0"/>
                </a:solidFill>
                <a:latin typeface="+mj-lt"/>
              </a:rPr>
              <a:t>adjudicados</a:t>
            </a:r>
          </a:p>
          <a:p>
            <a:pPr eaLnBrk="1" hangingPunct="1"/>
            <a:r>
              <a:rPr lang="es-CL" sz="2800" dirty="0">
                <a:solidFill>
                  <a:srgbClr val="0070C0"/>
                </a:solidFill>
                <a:latin typeface="+mj-lt"/>
              </a:rPr>
              <a:t>a</a:t>
            </a:r>
            <a:r>
              <a:rPr lang="es-CL" sz="2800" b="1" dirty="0">
                <a:solidFill>
                  <a:srgbClr val="0070C0"/>
                </a:solidFill>
                <a:latin typeface="+mj-lt"/>
              </a:rPr>
              <a:t> MIPES </a:t>
            </a:r>
            <a:r>
              <a:rPr lang="es-CL" sz="2800" dirty="0">
                <a:solidFill>
                  <a:srgbClr val="0070C0"/>
                </a:solidFill>
                <a:latin typeface="+mj-lt"/>
              </a:rPr>
              <a:t>(40% del total</a:t>
            </a:r>
            <a:r>
              <a:rPr lang="es-CL" sz="2800" dirty="0" smtClean="0">
                <a:solidFill>
                  <a:srgbClr val="0070C0"/>
                </a:solidFill>
                <a:latin typeface="+mj-lt"/>
              </a:rPr>
              <a:t>) </a:t>
            </a:r>
            <a:r>
              <a:rPr lang="es-CL" sz="2400" dirty="0">
                <a:solidFill>
                  <a:srgbClr val="EF4144"/>
                </a:solidFill>
              </a:rPr>
              <a:t>Más del doble que en la Economía Nacional</a:t>
            </a:r>
            <a:endParaRPr lang="es-CL" sz="3200" dirty="0"/>
          </a:p>
          <a:p>
            <a:pPr eaLnBrk="1" hangingPunct="1"/>
            <a:endParaRPr lang="es-CL" sz="2800" dirty="0">
              <a:solidFill>
                <a:srgbClr val="0070C0"/>
              </a:solidFill>
              <a:latin typeface="+mj-lt"/>
            </a:endParaRPr>
          </a:p>
        </p:txBody>
      </p:sp>
      <p:sp>
        <p:nvSpPr>
          <p:cNvPr id="8" name="7 CuadroTexto"/>
          <p:cNvSpPr txBox="1"/>
          <p:nvPr/>
        </p:nvSpPr>
        <p:spPr>
          <a:xfrm>
            <a:off x="5065713" y="5766365"/>
            <a:ext cx="3384550" cy="830987"/>
          </a:xfrm>
          <a:prstGeom prst="rect">
            <a:avLst/>
          </a:prstGeom>
          <a:noFill/>
        </p:spPr>
        <p:txBody>
          <a:bodyPr lIns="91430" tIns="45715" rIns="91430" bIns="45715">
            <a:spAutoFit/>
          </a:bodyPr>
          <a:lstStyle/>
          <a:p>
            <a:pPr>
              <a:defRPr/>
            </a:pPr>
            <a:r>
              <a:rPr lang="es-CL" sz="1600" dirty="0">
                <a:solidFill>
                  <a:schemeClr val="tx1">
                    <a:lumMod val="65000"/>
                    <a:lumOff val="35000"/>
                  </a:schemeClr>
                </a:solidFill>
                <a:latin typeface="+mj-lt"/>
                <a:ea typeface="Verdana" pitchFamily="34" charset="0"/>
                <a:cs typeface="Verdana" pitchFamily="34" charset="0"/>
              </a:rPr>
              <a:t>Sólo el 0,08% de los procesos recibe algún reclamos por parte de los proveedores que participan.</a:t>
            </a:r>
          </a:p>
        </p:txBody>
      </p:sp>
      <p:pic>
        <p:nvPicPr>
          <p:cNvPr id="15366"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0"/>
            <a:ext cx="900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25400" y="6526213"/>
            <a:ext cx="5053013" cy="257175"/>
          </a:xfrm>
          <a:prstGeom prst="rect">
            <a:avLst/>
          </a:prstGeom>
          <a:noFill/>
        </p:spPr>
        <p:txBody>
          <a:bodyPr wrap="none" lIns="102401" tIns="51201" rIns="102401" bIns="51201">
            <a:spAutoFit/>
          </a:bodyPr>
          <a:lstStyle/>
          <a:p>
            <a:pPr>
              <a:defRPr/>
            </a:pPr>
            <a:r>
              <a:rPr lang="es-CL" sz="1000" b="1" dirty="0">
                <a:solidFill>
                  <a:schemeClr val="bg1">
                    <a:lumMod val="50000"/>
                  </a:schemeClr>
                </a:solidFill>
                <a:latin typeface="Verdana" pitchFamily="34" charset="0"/>
                <a:ea typeface="Verdana" pitchFamily="34" charset="0"/>
                <a:cs typeface="Verdana" pitchFamily="34" charset="0"/>
                <a:sym typeface="Gill Sans"/>
              </a:rPr>
              <a:t>Gobierno de Chile | Ministerio de Hacienda | Dirección ChileCompra</a:t>
            </a:r>
          </a:p>
        </p:txBody>
      </p:sp>
      <p:sp>
        <p:nvSpPr>
          <p:cNvPr id="15368" name="8 CuadroTexto"/>
          <p:cNvSpPr txBox="1">
            <a:spLocks noChangeArrowheads="1"/>
          </p:cNvSpPr>
          <p:nvPr/>
        </p:nvSpPr>
        <p:spPr bwMode="auto">
          <a:xfrm>
            <a:off x="282575" y="253107"/>
            <a:ext cx="8167688" cy="10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sz="1500">
                <a:solidFill>
                  <a:srgbClr val="000000"/>
                </a:solidFill>
                <a:latin typeface="Gill Sans" charset="0"/>
                <a:ea typeface="ヒラギノ角ゴ ProN W3"/>
                <a:cs typeface="ヒラギノ角ゴ ProN W3"/>
                <a:sym typeface="Gill Sans" charset="0"/>
              </a:defRPr>
            </a:lvl1pPr>
            <a:lvl2pPr marL="742950" indent="-285750" eaLnBrk="0" hangingPunct="0">
              <a:defRPr sz="1500">
                <a:solidFill>
                  <a:srgbClr val="000000"/>
                </a:solidFill>
                <a:latin typeface="Gill Sans" charset="0"/>
                <a:ea typeface="ヒラギノ角ゴ ProN W3"/>
                <a:cs typeface="ヒラギノ角ゴ ProN W3"/>
                <a:sym typeface="Gill Sans" charset="0"/>
              </a:defRPr>
            </a:lvl2pPr>
            <a:lvl3pPr marL="1143000" indent="-228600" eaLnBrk="0" hangingPunct="0">
              <a:defRPr sz="1500">
                <a:solidFill>
                  <a:srgbClr val="000000"/>
                </a:solidFill>
                <a:latin typeface="Gill Sans" charset="0"/>
                <a:ea typeface="ヒラギノ角ゴ ProN W3"/>
                <a:cs typeface="ヒラギノ角ゴ ProN W3"/>
                <a:sym typeface="Gill Sans" charset="0"/>
              </a:defRPr>
            </a:lvl3pPr>
            <a:lvl4pPr marL="1600200" indent="-228600" eaLnBrk="0" hangingPunct="0">
              <a:defRPr sz="1500">
                <a:solidFill>
                  <a:srgbClr val="000000"/>
                </a:solidFill>
                <a:latin typeface="Gill Sans" charset="0"/>
                <a:ea typeface="ヒラギノ角ゴ ProN W3"/>
                <a:cs typeface="ヒラギノ角ゴ ProN W3"/>
                <a:sym typeface="Gill Sans" charset="0"/>
              </a:defRPr>
            </a:lvl4pPr>
            <a:lvl5pPr marL="2057400" indent="-228600" eaLnBrk="0" hangingPunct="0">
              <a:defRPr sz="1500">
                <a:solidFill>
                  <a:srgbClr val="000000"/>
                </a:solidFill>
                <a:latin typeface="Gill Sans" charset="0"/>
                <a:ea typeface="ヒラギノ角ゴ ProN W3"/>
                <a:cs typeface="ヒラギノ角ゴ ProN W3"/>
                <a:sym typeface="Gill Sans" charset="0"/>
              </a:defRPr>
            </a:lvl5pPr>
            <a:lvl6pPr marL="2514600" indent="-228600" eaLnBrk="0" fontAlgn="base" hangingPunct="0">
              <a:spcBef>
                <a:spcPct val="0"/>
              </a:spcBef>
              <a:spcAft>
                <a:spcPct val="0"/>
              </a:spcAft>
              <a:defRPr sz="1500">
                <a:solidFill>
                  <a:srgbClr val="000000"/>
                </a:solidFill>
                <a:latin typeface="Gill Sans" charset="0"/>
                <a:ea typeface="ヒラギノ角ゴ ProN W3"/>
                <a:cs typeface="ヒラギノ角ゴ ProN W3"/>
                <a:sym typeface="Gill Sans" charset="0"/>
              </a:defRPr>
            </a:lvl6pPr>
            <a:lvl7pPr marL="2971800" indent="-228600" eaLnBrk="0" fontAlgn="base" hangingPunct="0">
              <a:spcBef>
                <a:spcPct val="0"/>
              </a:spcBef>
              <a:spcAft>
                <a:spcPct val="0"/>
              </a:spcAft>
              <a:defRPr sz="1500">
                <a:solidFill>
                  <a:srgbClr val="000000"/>
                </a:solidFill>
                <a:latin typeface="Gill Sans" charset="0"/>
                <a:ea typeface="ヒラギノ角ゴ ProN W3"/>
                <a:cs typeface="ヒラギノ角ゴ ProN W3"/>
                <a:sym typeface="Gill Sans" charset="0"/>
              </a:defRPr>
            </a:lvl7pPr>
            <a:lvl8pPr marL="3429000" indent="-228600" eaLnBrk="0" fontAlgn="base" hangingPunct="0">
              <a:spcBef>
                <a:spcPct val="0"/>
              </a:spcBef>
              <a:spcAft>
                <a:spcPct val="0"/>
              </a:spcAft>
              <a:defRPr sz="1500">
                <a:solidFill>
                  <a:srgbClr val="000000"/>
                </a:solidFill>
                <a:latin typeface="Gill Sans" charset="0"/>
                <a:ea typeface="ヒラギノ角ゴ ProN W3"/>
                <a:cs typeface="ヒラギノ角ゴ ProN W3"/>
                <a:sym typeface="Gill Sans" charset="0"/>
              </a:defRPr>
            </a:lvl8pPr>
            <a:lvl9pPr marL="3886200" indent="-228600" eaLnBrk="0" fontAlgn="base" hangingPunct="0">
              <a:spcBef>
                <a:spcPct val="0"/>
              </a:spcBef>
              <a:spcAft>
                <a:spcPct val="0"/>
              </a:spcAft>
              <a:defRPr sz="1500">
                <a:solidFill>
                  <a:srgbClr val="000000"/>
                </a:solidFill>
                <a:latin typeface="Gill Sans" charset="0"/>
                <a:ea typeface="ヒラギノ角ゴ ProN W3"/>
                <a:cs typeface="ヒラギノ角ゴ ProN W3"/>
                <a:sym typeface="Gill Sans" charset="0"/>
              </a:defRPr>
            </a:lvl9pPr>
          </a:lstStyle>
          <a:p>
            <a:pPr eaLnBrk="1" hangingPunct="1"/>
            <a:r>
              <a:rPr lang="es-CL" sz="2800" dirty="0">
                <a:solidFill>
                  <a:srgbClr val="0070C0"/>
                </a:solidFill>
                <a:latin typeface="+mj-lt"/>
              </a:rPr>
              <a:t>En 2011 se adjudicaron </a:t>
            </a:r>
            <a:r>
              <a:rPr lang="es-CL" sz="2800" b="1" dirty="0">
                <a:solidFill>
                  <a:srgbClr val="0070C0"/>
                </a:solidFill>
                <a:latin typeface="+mj-lt"/>
              </a:rPr>
              <a:t>USD 8.000 millones </a:t>
            </a:r>
          </a:p>
          <a:p>
            <a:pPr eaLnBrk="1" hangingPunct="1"/>
            <a:r>
              <a:rPr lang="es-CL" sz="2800" dirty="0">
                <a:solidFill>
                  <a:srgbClr val="0070C0"/>
                </a:solidFill>
                <a:latin typeface="+mj-lt"/>
              </a:rPr>
              <a:t>y se emitieron </a:t>
            </a:r>
            <a:r>
              <a:rPr lang="es-CL" sz="3200" b="1" dirty="0">
                <a:solidFill>
                  <a:srgbClr val="0070C0"/>
                </a:solidFill>
                <a:latin typeface="+mj-lt"/>
              </a:rPr>
              <a:t>2.000.000 de órdenes de compra</a:t>
            </a:r>
            <a:r>
              <a:rPr lang="es-CL" sz="3200" dirty="0">
                <a:solidFill>
                  <a:srgbClr val="0070C0"/>
                </a:solidFill>
                <a:latin typeface="+mj-lt"/>
              </a:rPr>
              <a:t>.</a:t>
            </a:r>
          </a:p>
        </p:txBody>
      </p:sp>
    </p:spTree>
    <p:extLst>
      <p:ext uri="{BB962C8B-B14F-4D97-AF65-F5344CB8AC3E}">
        <p14:creationId xmlns:p14="http://schemas.microsoft.com/office/powerpoint/2010/main" val="258497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5693" y="1068077"/>
            <a:ext cx="4510522" cy="329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4 Marcador de contenido"/>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8243888" y="0"/>
            <a:ext cx="900112" cy="6858000"/>
          </a:xfrm>
        </p:spPr>
      </p:pic>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708018" y="692696"/>
            <a:ext cx="4284921" cy="404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676523" y="4485117"/>
            <a:ext cx="8062990" cy="1824203"/>
          </a:xfrm>
          <a:prstGeom prst="roundRect">
            <a:avLst/>
          </a:prstGeom>
          <a:solidFill>
            <a:srgbClr val="FFFFFF">
              <a:alpha val="30196"/>
            </a:srgbClr>
          </a:solidFill>
          <a:ln>
            <a:noFill/>
          </a:ln>
        </p:spPr>
        <p:txBody>
          <a:bodyPr vert="horz" wrap="square" lIns="91440" tIns="45720" rIns="91440" bIns="45720" numCol="1" anchor="ctr" anchorCtr="0" compatLnSpc="1">
            <a:prstTxWarp prst="textNoShape">
              <a:avLst/>
            </a:prstTxWarp>
            <a:noAutofit/>
          </a:bodyPr>
          <a:lstStyle/>
          <a:p>
            <a:r>
              <a:rPr lang="es-CL" sz="1600" dirty="0" smtClean="0"/>
              <a:t>«</a:t>
            </a:r>
            <a:r>
              <a:rPr lang="es-CL" sz="2400" dirty="0" smtClean="0"/>
              <a:t>La </a:t>
            </a:r>
            <a:r>
              <a:rPr lang="es-CL" sz="2400" dirty="0"/>
              <a:t>decisión es fruto de una evaluación del BID del sistema de compras públicas de Chile, la cual estableció que el país cumple con las mejores prácticas internacionalmente aceptadas en materia de compras y contratación </a:t>
            </a:r>
            <a:r>
              <a:rPr lang="es-CL" sz="2400" dirty="0" smtClean="0"/>
              <a:t>pública»</a:t>
            </a:r>
            <a:endParaRPr lang="es-CL" sz="2400" dirty="0"/>
          </a:p>
        </p:txBody>
      </p:sp>
      <p:sp>
        <p:nvSpPr>
          <p:cNvPr id="7" name="1 Título"/>
          <p:cNvSpPr txBox="1">
            <a:spLocks/>
          </p:cNvSpPr>
          <p:nvPr/>
        </p:nvSpPr>
        <p:spPr bwMode="auto">
          <a:xfrm>
            <a:off x="323528" y="260648"/>
            <a:ext cx="3672408"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a:lstStyle>
          <a:p>
            <a:pPr algn="l" eaLnBrk="1" hangingPunct="1"/>
            <a:r>
              <a:rPr lang="es-CL" sz="3600" b="0" dirty="0" smtClean="0">
                <a:solidFill>
                  <a:schemeClr val="accent1"/>
                </a:solidFill>
              </a:rPr>
              <a:t>Transparencia</a:t>
            </a:r>
            <a:endParaRPr lang="es-CL" sz="2800" b="0" dirty="0" smtClean="0">
              <a:solidFill>
                <a:srgbClr val="EF4144"/>
              </a:solidFill>
            </a:endParaRPr>
          </a:p>
        </p:txBody>
      </p:sp>
    </p:spTree>
    <p:extLst>
      <p:ext uri="{BB962C8B-B14F-4D97-AF65-F5344CB8AC3E}">
        <p14:creationId xmlns:p14="http://schemas.microsoft.com/office/powerpoint/2010/main" val="3717716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1844824"/>
            <a:ext cx="6768752" cy="2808312"/>
          </a:xfrm>
        </p:spPr>
        <p:txBody>
          <a:bodyPr>
            <a:normAutofit fontScale="92500" lnSpcReduction="10000"/>
          </a:bodyPr>
          <a:lstStyle/>
          <a:p>
            <a:pPr>
              <a:lnSpc>
                <a:spcPct val="150000"/>
              </a:lnSpc>
            </a:pPr>
            <a:r>
              <a:rPr lang="es-CL" sz="2800" dirty="0">
                <a:solidFill>
                  <a:schemeClr val="tx2">
                    <a:lumMod val="60000"/>
                    <a:lumOff val="40000"/>
                  </a:schemeClr>
                </a:solidFill>
              </a:rPr>
              <a:t>Contexto </a:t>
            </a:r>
            <a:r>
              <a:rPr lang="es-CL" sz="2800" dirty="0" smtClean="0">
                <a:solidFill>
                  <a:schemeClr val="tx2">
                    <a:lumMod val="60000"/>
                    <a:lumOff val="40000"/>
                  </a:schemeClr>
                </a:solidFill>
              </a:rPr>
              <a:t>general</a:t>
            </a:r>
          </a:p>
          <a:p>
            <a:pPr>
              <a:lnSpc>
                <a:spcPct val="150000"/>
              </a:lnSpc>
            </a:pPr>
            <a:r>
              <a:rPr lang="es-MX" b="1" dirty="0" smtClean="0">
                <a:solidFill>
                  <a:schemeClr val="tx2">
                    <a:lumMod val="60000"/>
                    <a:lumOff val="40000"/>
                  </a:schemeClr>
                </a:solidFill>
              </a:rPr>
              <a:t>Estructura Institucional</a:t>
            </a:r>
          </a:p>
          <a:p>
            <a:pPr>
              <a:lnSpc>
                <a:spcPct val="150000"/>
              </a:lnSpc>
            </a:pPr>
            <a:r>
              <a:rPr lang="es-MX" sz="2800" dirty="0" smtClean="0">
                <a:solidFill>
                  <a:schemeClr val="tx2">
                    <a:lumMod val="60000"/>
                    <a:lumOff val="40000"/>
                  </a:schemeClr>
                </a:solidFill>
              </a:rPr>
              <a:t>Principales desafíos</a:t>
            </a:r>
            <a:endParaRPr lang="es-CL" sz="2800" dirty="0">
              <a:solidFill>
                <a:schemeClr val="tx2">
                  <a:lumMod val="60000"/>
                  <a:lumOff val="40000"/>
                </a:schemeClr>
              </a:solidFill>
            </a:endParaRPr>
          </a:p>
          <a:p>
            <a:pPr>
              <a:lnSpc>
                <a:spcPct val="150000"/>
              </a:lnSpc>
            </a:pPr>
            <a:r>
              <a:rPr lang="es-CL" sz="2800" dirty="0" smtClean="0">
                <a:solidFill>
                  <a:schemeClr val="tx2">
                    <a:lumMod val="60000"/>
                    <a:lumOff val="40000"/>
                  </a:schemeClr>
                </a:solidFill>
              </a:rPr>
              <a:t>Fortalecimiento del sistema</a:t>
            </a:r>
            <a:endParaRPr lang="es-CL" sz="2800" dirty="0">
              <a:solidFill>
                <a:schemeClr val="bg1">
                  <a:lumMod val="65000"/>
                </a:schemeClr>
              </a:solidFill>
            </a:endParaRPr>
          </a:p>
        </p:txBody>
      </p:sp>
      <p:sp>
        <p:nvSpPr>
          <p:cNvPr id="2" name="1 CuadroTexto"/>
          <p:cNvSpPr txBox="1"/>
          <p:nvPr/>
        </p:nvSpPr>
        <p:spPr>
          <a:xfrm>
            <a:off x="3491880" y="647110"/>
            <a:ext cx="2808312" cy="523220"/>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2800" b="1">
                <a:solidFill>
                  <a:schemeClr val="tx2">
                    <a:lumMod val="60000"/>
                    <a:lumOff val="40000"/>
                  </a:schemeClr>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s-MX" sz="3600" dirty="0"/>
              <a:t>AGENDA</a:t>
            </a:r>
            <a:endParaRPr lang="es-CL" sz="3600" dirty="0"/>
          </a:p>
        </p:txBody>
      </p:sp>
    </p:spTree>
    <p:extLst>
      <p:ext uri="{BB962C8B-B14F-4D97-AF65-F5344CB8AC3E}">
        <p14:creationId xmlns:p14="http://schemas.microsoft.com/office/powerpoint/2010/main" val="89062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4 Marcador de contenid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7063" y="7939"/>
            <a:ext cx="900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Título"/>
          <p:cNvSpPr txBox="1">
            <a:spLocks/>
          </p:cNvSpPr>
          <p:nvPr/>
        </p:nvSpPr>
        <p:spPr>
          <a:xfrm>
            <a:off x="367411" y="835026"/>
            <a:ext cx="8329708" cy="100492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CL" sz="3200" dirty="0" smtClean="0">
                <a:solidFill>
                  <a:srgbClr val="000000"/>
                </a:solidFill>
              </a:rPr>
              <a:t>El control se basa en un sistema de pesos y contrapesos</a:t>
            </a:r>
            <a:endParaRPr lang="es-ES" sz="3200" dirty="0">
              <a:solidFill>
                <a:srgbClr val="000000"/>
              </a:solidFill>
            </a:endParaRPr>
          </a:p>
        </p:txBody>
      </p:sp>
      <p:grpSp>
        <p:nvGrpSpPr>
          <p:cNvPr id="22" name="Group 5"/>
          <p:cNvGrpSpPr>
            <a:grpSpLocks/>
          </p:cNvGrpSpPr>
          <p:nvPr/>
        </p:nvGrpSpPr>
        <p:grpSpPr bwMode="auto">
          <a:xfrm>
            <a:off x="0" y="-23813"/>
            <a:ext cx="8915400" cy="858839"/>
            <a:chOff x="48" y="0"/>
            <a:chExt cx="5616" cy="541"/>
          </a:xfrm>
        </p:grpSpPr>
        <p:grpSp>
          <p:nvGrpSpPr>
            <p:cNvPr id="23" name="Group 6"/>
            <p:cNvGrpSpPr>
              <a:grpSpLocks/>
            </p:cNvGrpSpPr>
            <p:nvPr/>
          </p:nvGrpSpPr>
          <p:grpSpPr bwMode="auto">
            <a:xfrm>
              <a:off x="48" y="0"/>
              <a:ext cx="1488" cy="541"/>
              <a:chOff x="240" y="144"/>
              <a:chExt cx="1488" cy="541"/>
            </a:xfrm>
          </p:grpSpPr>
          <p:pic>
            <p:nvPicPr>
              <p:cNvPr id="25" name="Picture 7" descr="Logo-RICG-Españ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44"/>
                <a:ext cx="148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8"/>
              <p:cNvGrpSpPr>
                <a:grpSpLocks/>
              </p:cNvGrpSpPr>
              <p:nvPr/>
            </p:nvGrpSpPr>
            <p:grpSpPr bwMode="auto">
              <a:xfrm>
                <a:off x="288" y="528"/>
                <a:ext cx="1392" cy="157"/>
                <a:chOff x="720" y="960"/>
                <a:chExt cx="2064" cy="205"/>
              </a:xfrm>
            </p:grpSpPr>
            <p:pic>
              <p:nvPicPr>
                <p:cNvPr id="27" name="Picture 9" descr="IDRC-CR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983"/>
                  <a:ext cx="76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descr="OAS_Seal_ESP_Princip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960"/>
                  <a:ext cx="67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descr="BI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 y="983"/>
                  <a:ext cx="38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4" name="Imagen_x0020_8" descr="CORREO-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0" y="96"/>
              <a:ext cx="110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9" name="38 Diagrama"/>
          <p:cNvGraphicFramePr/>
          <p:nvPr>
            <p:extLst>
              <p:ext uri="{D42A27DB-BD31-4B8C-83A1-F6EECF244321}">
                <p14:modId xmlns:p14="http://schemas.microsoft.com/office/powerpoint/2010/main" val="3147152196"/>
              </p:ext>
            </p:extLst>
          </p:nvPr>
        </p:nvGraphicFramePr>
        <p:xfrm>
          <a:off x="949842" y="1447800"/>
          <a:ext cx="8547989"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6" name="Picture 7" descr="ley"/>
          <p:cNvPicPr>
            <a:picLocks noChangeAspect="1" noChangeArrowheads="1"/>
          </p:cNvPicPr>
          <p:nvPr/>
        </p:nvPicPr>
        <p:blipFill>
          <a:blip r:embed="rId13"/>
          <a:srcRect/>
          <a:stretch>
            <a:fillRect/>
          </a:stretch>
        </p:blipFill>
        <p:spPr bwMode="auto">
          <a:xfrm>
            <a:off x="129733" y="4191000"/>
            <a:ext cx="1640218" cy="2288459"/>
          </a:xfrm>
          <a:prstGeom prst="rect">
            <a:avLst/>
          </a:prstGeom>
          <a:noFill/>
          <a:ln>
            <a:solidFill>
              <a:schemeClr val="bg1">
                <a:lumMod val="75000"/>
              </a:schemeClr>
            </a:solidFill>
          </a:ln>
          <a:effectLst>
            <a:outerShdw blurRad="76200" dir="13500000" sy="23000" kx="1200000" algn="br" rotWithShape="0">
              <a:prstClr val="black">
                <a:alpha val="20000"/>
              </a:prstClr>
            </a:outerShdw>
          </a:effectLst>
        </p:spPr>
      </p:pic>
      <p:sp>
        <p:nvSpPr>
          <p:cNvPr id="2" name="1 Flecha izquierda y derecha"/>
          <p:cNvSpPr/>
          <p:nvPr/>
        </p:nvSpPr>
        <p:spPr>
          <a:xfrm>
            <a:off x="4583383" y="2564904"/>
            <a:ext cx="471783" cy="288032"/>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p>
        </p:txBody>
      </p:sp>
      <p:sp>
        <p:nvSpPr>
          <p:cNvPr id="15" name="14 Flecha izquierda y derecha"/>
          <p:cNvSpPr/>
          <p:nvPr/>
        </p:nvSpPr>
        <p:spPr>
          <a:xfrm rot="16200000">
            <a:off x="2817927" y="3717032"/>
            <a:ext cx="471783" cy="288032"/>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p>
        </p:txBody>
      </p:sp>
      <p:sp>
        <p:nvSpPr>
          <p:cNvPr id="16" name="15 Flecha izquierda y derecha"/>
          <p:cNvSpPr/>
          <p:nvPr/>
        </p:nvSpPr>
        <p:spPr>
          <a:xfrm rot="16200000">
            <a:off x="6300192" y="3790550"/>
            <a:ext cx="471783" cy="288032"/>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36612301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4 Marcador de contenid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7063" y="7939"/>
            <a:ext cx="900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107504" y="1136716"/>
            <a:ext cx="7704856" cy="1055559"/>
          </a:xfrm>
          <a:prstGeom prst="roundRect">
            <a:avLst/>
          </a:prstGeom>
          <a:noFill/>
        </p:spPr>
        <p:txBody>
          <a:bodyPr wrap="square" lIns="91396" tIns="45698" rIns="91396" bIns="45698" rtlCol="0">
            <a:spAutoFit/>
          </a:bodyPr>
          <a:lstStyle/>
          <a:p>
            <a:pPr algn="just" fontAlgn="base">
              <a:spcBef>
                <a:spcPct val="0"/>
              </a:spcBef>
              <a:spcAft>
                <a:spcPct val="0"/>
              </a:spcAft>
            </a:pPr>
            <a:r>
              <a:rPr lang="es-ES" sz="2800" dirty="0" smtClean="0">
                <a:solidFill>
                  <a:srgbClr val="000000"/>
                </a:solidFill>
              </a:rPr>
              <a:t>Por otra parte, la </a:t>
            </a:r>
            <a:r>
              <a:rPr lang="es-ES" sz="2800" b="1" i="1" dirty="0" smtClean="0">
                <a:solidFill>
                  <a:srgbClr val="000000"/>
                </a:solidFill>
              </a:rPr>
              <a:t>Contraloría</a:t>
            </a:r>
            <a:r>
              <a:rPr lang="es-ES" sz="2800" dirty="0" smtClean="0">
                <a:solidFill>
                  <a:srgbClr val="000000"/>
                </a:solidFill>
              </a:rPr>
              <a:t> fiscaliza estos procesos</a:t>
            </a:r>
            <a:endParaRPr lang="es-ES" sz="2800" dirty="0">
              <a:solidFill>
                <a:srgbClr val="000000"/>
              </a:solidFill>
            </a:endParaRPr>
          </a:p>
        </p:txBody>
      </p:sp>
      <p:pic>
        <p:nvPicPr>
          <p:cNvPr id="8" name="Picture 6" descr="File:50 meter rifle target.svg">
            <a:hlinkClick r:id="rId3"/>
          </p:cNvPr>
          <p:cNvPicPr>
            <a:picLocks noChangeAspect="1" noChangeArrowheads="1"/>
          </p:cNvPicPr>
          <p:nvPr/>
        </p:nvPicPr>
        <p:blipFill>
          <a:blip r:embed="rId4"/>
          <a:srcRect l="17500" t="16250" r="17499" b="17500"/>
          <a:stretch>
            <a:fillRect/>
          </a:stretch>
        </p:blipFill>
        <p:spPr bwMode="auto">
          <a:xfrm>
            <a:off x="5292080" y="1928804"/>
            <a:ext cx="3714776" cy="3786196"/>
          </a:xfrm>
          <a:prstGeom prst="rect">
            <a:avLst/>
          </a:prstGeom>
          <a:noFill/>
        </p:spPr>
      </p:pic>
      <p:sp>
        <p:nvSpPr>
          <p:cNvPr id="9" name="8 CuadroTexto"/>
          <p:cNvSpPr txBox="1"/>
          <p:nvPr/>
        </p:nvSpPr>
        <p:spPr>
          <a:xfrm>
            <a:off x="1403648" y="2792899"/>
            <a:ext cx="3168352" cy="1477328"/>
          </a:xfrm>
          <a:prstGeom prst="rect">
            <a:avLst/>
          </a:prstGeom>
          <a:noFill/>
        </p:spPr>
        <p:txBody>
          <a:bodyPr wrap="square" rtlCol="0">
            <a:spAutoFit/>
          </a:bodyPr>
          <a:lstStyle/>
          <a:p>
            <a:pPr fontAlgn="base">
              <a:spcBef>
                <a:spcPct val="0"/>
              </a:spcBef>
              <a:spcAft>
                <a:spcPct val="0"/>
              </a:spcAft>
            </a:pPr>
            <a:r>
              <a:rPr lang="es-CL" dirty="0" smtClean="0">
                <a:solidFill>
                  <a:srgbClr val="000000"/>
                </a:solidFill>
              </a:rPr>
              <a:t>Toma de Razón de :</a:t>
            </a:r>
          </a:p>
          <a:p>
            <a:pPr lvl="1" fontAlgn="base">
              <a:spcBef>
                <a:spcPct val="0"/>
              </a:spcBef>
              <a:spcAft>
                <a:spcPct val="0"/>
              </a:spcAft>
            </a:pPr>
            <a:r>
              <a:rPr lang="es-CL" dirty="0" smtClean="0">
                <a:solidFill>
                  <a:srgbClr val="000000"/>
                </a:solidFill>
              </a:rPr>
              <a:t>Bases</a:t>
            </a:r>
          </a:p>
          <a:p>
            <a:pPr lvl="1" fontAlgn="base">
              <a:spcBef>
                <a:spcPct val="0"/>
              </a:spcBef>
              <a:spcAft>
                <a:spcPct val="0"/>
              </a:spcAft>
            </a:pPr>
            <a:r>
              <a:rPr lang="es-CL" dirty="0" smtClean="0">
                <a:solidFill>
                  <a:srgbClr val="000000"/>
                </a:solidFill>
              </a:rPr>
              <a:t>Adjudicación</a:t>
            </a:r>
          </a:p>
          <a:p>
            <a:pPr lvl="1" fontAlgn="base">
              <a:spcBef>
                <a:spcPct val="0"/>
              </a:spcBef>
              <a:spcAft>
                <a:spcPct val="0"/>
              </a:spcAft>
            </a:pPr>
            <a:r>
              <a:rPr lang="es-CL" dirty="0" smtClean="0">
                <a:solidFill>
                  <a:srgbClr val="000000"/>
                </a:solidFill>
              </a:rPr>
              <a:t>Contratos</a:t>
            </a:r>
          </a:p>
          <a:p>
            <a:pPr fontAlgn="base">
              <a:spcBef>
                <a:spcPct val="0"/>
              </a:spcBef>
              <a:spcAft>
                <a:spcPct val="0"/>
              </a:spcAft>
            </a:pPr>
            <a:r>
              <a:rPr lang="es-CL" dirty="0" smtClean="0">
                <a:solidFill>
                  <a:srgbClr val="000000"/>
                </a:solidFill>
              </a:rPr>
              <a:t>Auditorías Administrativas </a:t>
            </a:r>
            <a:endParaRPr lang="es-CL" dirty="0">
              <a:solidFill>
                <a:srgbClr val="000000"/>
              </a:solidFill>
            </a:endParaRPr>
          </a:p>
        </p:txBody>
      </p:sp>
      <p:cxnSp>
        <p:nvCxnSpPr>
          <p:cNvPr id="10" name="9 Conector recto de flecha"/>
          <p:cNvCxnSpPr/>
          <p:nvPr/>
        </p:nvCxnSpPr>
        <p:spPr bwMode="auto">
          <a:xfrm>
            <a:off x="3563888" y="3008923"/>
            <a:ext cx="3585580" cy="864096"/>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1" name="10 Conector recto de flecha"/>
          <p:cNvCxnSpPr/>
          <p:nvPr/>
        </p:nvCxnSpPr>
        <p:spPr bwMode="auto">
          <a:xfrm flipV="1">
            <a:off x="4301716" y="3873019"/>
            <a:ext cx="2847752" cy="216024"/>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grpSp>
        <p:nvGrpSpPr>
          <p:cNvPr id="12" name="Group 5"/>
          <p:cNvGrpSpPr>
            <a:grpSpLocks/>
          </p:cNvGrpSpPr>
          <p:nvPr/>
        </p:nvGrpSpPr>
        <p:grpSpPr bwMode="auto">
          <a:xfrm>
            <a:off x="0" y="-23813"/>
            <a:ext cx="8915400" cy="858839"/>
            <a:chOff x="48" y="0"/>
            <a:chExt cx="5616" cy="541"/>
          </a:xfrm>
        </p:grpSpPr>
        <p:grpSp>
          <p:nvGrpSpPr>
            <p:cNvPr id="13" name="Group 6"/>
            <p:cNvGrpSpPr>
              <a:grpSpLocks/>
            </p:cNvGrpSpPr>
            <p:nvPr/>
          </p:nvGrpSpPr>
          <p:grpSpPr bwMode="auto">
            <a:xfrm>
              <a:off x="48" y="0"/>
              <a:ext cx="1488" cy="541"/>
              <a:chOff x="240" y="144"/>
              <a:chExt cx="1488" cy="541"/>
            </a:xfrm>
          </p:grpSpPr>
          <p:pic>
            <p:nvPicPr>
              <p:cNvPr id="15" name="Picture 7" descr="Logo-RICG-Españ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44"/>
                <a:ext cx="148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8"/>
              <p:cNvGrpSpPr>
                <a:grpSpLocks/>
              </p:cNvGrpSpPr>
              <p:nvPr/>
            </p:nvGrpSpPr>
            <p:grpSpPr bwMode="auto">
              <a:xfrm>
                <a:off x="288" y="528"/>
                <a:ext cx="1392" cy="157"/>
                <a:chOff x="720" y="960"/>
                <a:chExt cx="2064" cy="205"/>
              </a:xfrm>
            </p:grpSpPr>
            <p:pic>
              <p:nvPicPr>
                <p:cNvPr id="17" name="Picture 9" descr="IDRC-CRD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 y="983"/>
                  <a:ext cx="76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OAS_Seal_ESP_Princip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 y="960"/>
                  <a:ext cx="67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BI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6" y="983"/>
                  <a:ext cx="38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4" name="Imagen_x0020_8" descr="CORREO-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0" y="96"/>
              <a:ext cx="110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10999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4 Marcador de contenid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7063" y="7939"/>
            <a:ext cx="900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 descr="http://www.rimjc.org/w/images/stories/palacios/edificio%20corte%20suprema%20de%20ch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14600"/>
            <a:ext cx="5562600" cy="3795656"/>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395536" y="794941"/>
            <a:ext cx="8064896" cy="1327974"/>
          </a:xfrm>
          <a:prstGeom prst="roundRect">
            <a:avLst/>
          </a:prstGeom>
          <a:noFill/>
        </p:spPr>
        <p:txBody>
          <a:bodyPr wrap="square" lIns="91396" tIns="45698" rIns="91396" bIns="45698" rtlCol="0">
            <a:spAutoFit/>
          </a:bodyPr>
          <a:lstStyle/>
          <a:p>
            <a:pPr algn="just" fontAlgn="base">
              <a:spcBef>
                <a:spcPct val="0"/>
              </a:spcBef>
              <a:spcAft>
                <a:spcPct val="0"/>
              </a:spcAft>
            </a:pPr>
            <a:r>
              <a:rPr lang="es-ES" sz="2400" dirty="0" smtClean="0">
                <a:solidFill>
                  <a:srgbClr val="000000"/>
                </a:solidFill>
              </a:rPr>
              <a:t>El </a:t>
            </a:r>
            <a:r>
              <a:rPr lang="es-ES" sz="2400" b="1" dirty="0">
                <a:solidFill>
                  <a:srgbClr val="000000"/>
                </a:solidFill>
              </a:rPr>
              <a:t>T</a:t>
            </a:r>
            <a:r>
              <a:rPr lang="es-ES" sz="2400" b="1" dirty="0" smtClean="0">
                <a:solidFill>
                  <a:srgbClr val="000000"/>
                </a:solidFill>
              </a:rPr>
              <a:t>ribunal de Compras </a:t>
            </a:r>
            <a:r>
              <a:rPr lang="es-ES" sz="2400" dirty="0" smtClean="0">
                <a:solidFill>
                  <a:srgbClr val="000000"/>
                </a:solidFill>
              </a:rPr>
              <a:t>se pronuncia ante reclamos de arbitrariedades u omisiones ilegales que ocurran durante el proceso licitatorio.</a:t>
            </a:r>
          </a:p>
        </p:txBody>
      </p:sp>
      <p:sp>
        <p:nvSpPr>
          <p:cNvPr id="9" name="8 CuadroTexto"/>
          <p:cNvSpPr txBox="1"/>
          <p:nvPr/>
        </p:nvSpPr>
        <p:spPr>
          <a:xfrm>
            <a:off x="6919051" y="2743200"/>
            <a:ext cx="1971328" cy="1569660"/>
          </a:xfrm>
          <a:prstGeom prst="rect">
            <a:avLst/>
          </a:prstGeom>
          <a:noFill/>
        </p:spPr>
        <p:txBody>
          <a:bodyPr wrap="square" rtlCol="0">
            <a:spAutoFit/>
          </a:bodyPr>
          <a:lstStyle/>
          <a:p>
            <a:pPr algn="ctr" fontAlgn="base">
              <a:spcBef>
                <a:spcPct val="0"/>
              </a:spcBef>
              <a:spcAft>
                <a:spcPct val="0"/>
              </a:spcAft>
            </a:pPr>
            <a:r>
              <a:rPr lang="es-CL" sz="1600" dirty="0" smtClean="0">
                <a:solidFill>
                  <a:srgbClr val="000000"/>
                </a:solidFill>
              </a:rPr>
              <a:t>Tres integrantes designados por el Presidente de ternas propuestas por la Corte Suprema</a:t>
            </a:r>
            <a:endParaRPr lang="es-CL" sz="1600" dirty="0">
              <a:solidFill>
                <a:srgbClr val="000000"/>
              </a:solidFill>
            </a:endParaRPr>
          </a:p>
        </p:txBody>
      </p:sp>
      <p:grpSp>
        <p:nvGrpSpPr>
          <p:cNvPr id="12" name="Group 5"/>
          <p:cNvGrpSpPr>
            <a:grpSpLocks/>
          </p:cNvGrpSpPr>
          <p:nvPr/>
        </p:nvGrpSpPr>
        <p:grpSpPr bwMode="auto">
          <a:xfrm>
            <a:off x="0" y="-23813"/>
            <a:ext cx="8915400" cy="858839"/>
            <a:chOff x="48" y="0"/>
            <a:chExt cx="5616" cy="541"/>
          </a:xfrm>
        </p:grpSpPr>
        <p:grpSp>
          <p:nvGrpSpPr>
            <p:cNvPr id="13" name="Group 6"/>
            <p:cNvGrpSpPr>
              <a:grpSpLocks/>
            </p:cNvGrpSpPr>
            <p:nvPr/>
          </p:nvGrpSpPr>
          <p:grpSpPr bwMode="auto">
            <a:xfrm>
              <a:off x="48" y="0"/>
              <a:ext cx="1488" cy="541"/>
              <a:chOff x="240" y="144"/>
              <a:chExt cx="1488" cy="541"/>
            </a:xfrm>
          </p:grpSpPr>
          <p:pic>
            <p:nvPicPr>
              <p:cNvPr id="15" name="Picture 7" descr="Logo-RICG-Españ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44"/>
                <a:ext cx="148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8"/>
              <p:cNvGrpSpPr>
                <a:grpSpLocks/>
              </p:cNvGrpSpPr>
              <p:nvPr/>
            </p:nvGrpSpPr>
            <p:grpSpPr bwMode="auto">
              <a:xfrm>
                <a:off x="288" y="528"/>
                <a:ext cx="1392" cy="157"/>
                <a:chOff x="720" y="960"/>
                <a:chExt cx="2064" cy="205"/>
              </a:xfrm>
            </p:grpSpPr>
            <p:pic>
              <p:nvPicPr>
                <p:cNvPr id="17" name="Picture 9" descr="IDRC-CRD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 y="983"/>
                  <a:ext cx="76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OAS_Seal_ESP_Princip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 y="960"/>
                  <a:ext cx="67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B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 y="983"/>
                  <a:ext cx="38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4" name="Imagen_x0020_8" descr="CORREO-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0" y="96"/>
              <a:ext cx="110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899905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33C106DFCF995448FA868B7DFB1B41C" ma:contentTypeVersion="0" ma:contentTypeDescription="Crear nuevo documento." ma:contentTypeScope="" ma:versionID="977d14ecac5dfcea6736936b15f84173">
  <xsd:schema xmlns:xsd="http://www.w3.org/2001/XMLSchema" xmlns:p="http://schemas.microsoft.com/office/2006/metadata/properties" targetNamespace="http://schemas.microsoft.com/office/2006/metadata/properties" ma:root="true" ma:fieldsID="b004d877ca112f136821ba8115f647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186ECE-B580-4995-AD45-C7F2A63CEEC3}">
  <ds:schemaRefs>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D0A9D414-600C-4B34-A21A-7320AC964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91AA35E-16FF-42DD-BC24-FBFFDDE01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17924</TotalTime>
  <Words>1113</Words>
  <Application>Microsoft Office PowerPoint</Application>
  <PresentationFormat>Presentación en pantalla (4:3)</PresentationFormat>
  <Paragraphs>203</Paragraphs>
  <Slides>27</Slides>
  <Notes>8</Notes>
  <HiddenSlides>1</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27</vt:i4>
      </vt:variant>
    </vt:vector>
  </HeadingPairs>
  <TitlesOfParts>
    <vt:vector size="30" baseType="lpstr">
      <vt:lpstr>Tema de Office</vt:lpstr>
      <vt:lpstr>1_Tema de Office</vt:lpstr>
      <vt:lpstr>Hoja de cálculo</vt:lpstr>
      <vt:lpstr>Transparencia e integridad en las compras públicas</vt:lpstr>
      <vt:lpstr>Presentación de PowerPoint</vt:lpstr>
      <vt:lpstr>www.mercadopublico.cl</vt:lpstr>
      <vt:lpstr>Presentación de PowerPoint</vt:lpstr>
      <vt:lpstr>«La decisión es fruto de una evaluación del BID del sistema de compras públicas de Chile, la cual estableció que el país cumple con las mejores prácticas internacionalmente aceptadas en materia de compras y contratación pública»</vt:lpstr>
      <vt:lpstr>Presentación de PowerPoint</vt:lpstr>
      <vt:lpstr>Presentación de PowerPoint</vt:lpstr>
      <vt:lpstr>Presentación de PowerPoint</vt:lpstr>
      <vt:lpstr>Presentación de PowerPoint</vt:lpstr>
      <vt:lpstr>Presentación de PowerPoint</vt:lpstr>
      <vt:lpstr>Reclamos derivados a CGR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Nueva generación de Indicadores de gestión, por unidad de compra y usuario.</vt:lpstr>
      <vt:lpstr>Monitoreo periódico (Enero a septiembre de 2012)</vt:lpstr>
      <vt:lpstr>Nuevas herramientas de análisis,  ya disponibles en www.analiza.cl</vt:lpstr>
      <vt:lpstr>Cuadro de mando por institución, ya generado. Disponibles a pedido.</vt:lpstr>
      <vt:lpstr>Presentación de PowerPoint</vt:lpstr>
      <vt:lpstr>Comité público-privado  de integridad en compras públicas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20110419 Reunión PLAC Dirección</dc:title>
  <dc:creator>Sumiko Muray</dc:creator>
  <cp:lastModifiedBy>Roberto Pinedo</cp:lastModifiedBy>
  <cp:revision>709</cp:revision>
  <cp:lastPrinted>2012-11-14T17:33:04Z</cp:lastPrinted>
  <dcterms:created xsi:type="dcterms:W3CDTF">2011-01-27T19:46:48Z</dcterms:created>
  <dcterms:modified xsi:type="dcterms:W3CDTF">2012-11-20T15:28:48Z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0x010100E33C106DFCF995448FA868B7DFB1B41C</vt:lpwstr>
  </property>
  <property fmtid="{D5CDD505-2E9C-101B-9397-08002B2CF9AE}" pid="3" name="Area">
    <vt:lpwstr>Plantillas Corporativas</vt:lpwstr>
  </property>
  <property fmtid="{D5CDD505-2E9C-101B-9397-08002B2CF9AE}" pid="4" name="Reunión">
    <vt:lpwstr>Planificación y Control de Gestión</vt:lpwstr>
  </property>
  <property fmtid="{D5CDD505-2E9C-101B-9397-08002B2CF9AE}" pid="5" name="Fecha Reunión">
    <vt:lpwstr>2011-04-19T04:00:00+00:00</vt:lpwstr>
  </property>
</Properties>
</file>